
<file path=[Content_Types].xml><?xml version="1.0" encoding="utf-8"?>
<Types xmlns="http://schemas.openxmlformats.org/package/2006/content-types">
  <Default Extension="xml" ContentType="application/xml"/>
  <Default Extension="mov" ContentType="video/quicktime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64" r:id="rId2"/>
    <p:sldMasterId id="2147483677" r:id="rId3"/>
  </p:sldMasterIdLst>
  <p:notesMasterIdLst>
    <p:notesMasterId r:id="rId17"/>
  </p:notesMasterIdLst>
  <p:sldIdLst>
    <p:sldId id="256" r:id="rId4"/>
    <p:sldId id="280" r:id="rId5"/>
    <p:sldId id="279" r:id="rId6"/>
    <p:sldId id="272" r:id="rId7"/>
    <p:sldId id="273" r:id="rId8"/>
    <p:sldId id="274" r:id="rId9"/>
    <p:sldId id="275" r:id="rId10"/>
    <p:sldId id="281" r:id="rId11"/>
    <p:sldId id="276" r:id="rId12"/>
    <p:sldId id="271" r:id="rId13"/>
    <p:sldId id="277" r:id="rId14"/>
    <p:sldId id="278" r:id="rId15"/>
    <p:sldId id="264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F0E20"/>
    <a:srgbClr val="AF0D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29"/>
    <p:restoredTop sz="94585"/>
  </p:normalViewPr>
  <p:slideViewPr>
    <p:cSldViewPr snapToGrid="0" snapToObjects="1">
      <p:cViewPr>
        <p:scale>
          <a:sx n="56" d="100"/>
          <a:sy n="56" d="100"/>
        </p:scale>
        <p:origin x="2176" y="8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media/media3.mov>
</file>

<file path=ppt/media/media4.mov>
</file>

<file path=ppt/media/media5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76B559-577A-EA45-9420-85CC97898797}" type="datetimeFigureOut">
              <a:rPr lang="en-US" smtClean="0"/>
              <a:t>11/28/19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CC49E8-49F2-5F4F-A68A-527915F630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014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CC49E8-49F2-5F4F-A68A-527915F630D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9649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e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2"/>
          <p:cNvSpPr>
            <a:spLocks noGrp="1"/>
          </p:cNvSpPr>
          <p:nvPr>
            <p:ph type="title" hasCustomPrompt="1"/>
          </p:nvPr>
        </p:nvSpPr>
        <p:spPr>
          <a:xfrm>
            <a:off x="542257" y="2970451"/>
            <a:ext cx="10905391" cy="1928733"/>
          </a:xfrm>
          <a:prstGeom prst="rect">
            <a:avLst/>
          </a:prstGeom>
        </p:spPr>
        <p:txBody>
          <a:bodyPr wrap="none" anchor="t" anchorCtr="0">
            <a:noAutofit/>
          </a:bodyPr>
          <a:lstStyle>
            <a:lvl1pPr algn="l"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CA" dirty="0"/>
              <a:t>ADD TITLE</a:t>
            </a:r>
            <a:br>
              <a:rPr lang="en-CA" dirty="0"/>
            </a:br>
            <a:r>
              <a:rPr lang="en-CA" dirty="0"/>
              <a:t>Add Sub-title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542255" y="4900084"/>
            <a:ext cx="10905391" cy="492443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>
              <a:buNone/>
              <a:defRPr sz="2400" baseline="0">
                <a:solidFill>
                  <a:srgbClr val="FFFFFF"/>
                </a:solidFill>
                <a:latin typeface="Helvetica"/>
                <a:cs typeface="Helvetica"/>
              </a:defRPr>
            </a:lvl1pPr>
          </a:lstStyle>
          <a:p>
            <a:pPr lvl="0"/>
            <a:r>
              <a:rPr lang="en-CA" dirty="0"/>
              <a:t>Add Name or Department/Sub-division/Program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23023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1" y="698701"/>
            <a:ext cx="4011084" cy="881160"/>
          </a:xfrm>
        </p:spPr>
        <p:txBody>
          <a:bodyPr anchor="b"/>
          <a:lstStyle>
            <a:lvl1pPr algn="l">
              <a:defRPr sz="5867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766733" y="273054"/>
            <a:ext cx="6815667" cy="5853113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 dirty="0"/>
              <a:t>Add body text or click icon to add object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09611" y="1862295"/>
            <a:ext cx="4011084" cy="4263872"/>
          </a:xfrm>
        </p:spPr>
        <p:txBody>
          <a:bodyPr/>
          <a:lstStyle>
            <a:lvl1pPr marL="0" indent="0">
              <a:buNone/>
              <a:defRPr sz="3200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 dirty="0"/>
              <a:t>Add body text or object caption</a:t>
            </a:r>
          </a:p>
        </p:txBody>
      </p:sp>
    </p:spTree>
    <p:extLst>
      <p:ext uri="{BB962C8B-B14F-4D97-AF65-F5344CB8AC3E}">
        <p14:creationId xmlns:p14="http://schemas.microsoft.com/office/powerpoint/2010/main" val="2910435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OBJECT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6FE64B23-B07D-5445-8655-FACA0599B7C9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09600" y="1852613"/>
            <a:ext cx="10972800" cy="406082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Add body text or click icon to add object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293207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IMAGE TITLE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xmlns="" id="{FE113C1F-4E9C-F245-8A2C-6F770BCB00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" y="1828801"/>
            <a:ext cx="10985500" cy="358444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xmlns="" id="{DC9F11E0-4FF4-6A4C-9EDA-6F780ABFCA7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09600" y="5559425"/>
            <a:ext cx="10972800" cy="390525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Add Description or Caption if needed</a:t>
            </a:r>
          </a:p>
        </p:txBody>
      </p:sp>
    </p:spTree>
    <p:extLst>
      <p:ext uri="{BB962C8B-B14F-4D97-AF65-F5344CB8AC3E}">
        <p14:creationId xmlns:p14="http://schemas.microsoft.com/office/powerpoint/2010/main" val="27530162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xmlns="" id="{1D32AAEF-AFF3-D24E-B356-6FFB319CA7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70573" y="553941"/>
            <a:ext cx="4822160" cy="1022889"/>
          </a:xfrm>
        </p:spPr>
        <p:txBody>
          <a:bodyPr anchor="b"/>
          <a:lstStyle>
            <a:lvl1pPr algn="l">
              <a:defRPr sz="5867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xmlns="" id="{1E539886-9D5F-0048-91B3-6DD14A13BA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" y="0"/>
            <a:ext cx="6622943" cy="6858000"/>
          </a:xfrm>
        </p:spPr>
        <p:txBody>
          <a:bodyPr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xmlns="" id="{BFD7F431-FE18-D74B-BF90-4BB787CBB3A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770573" y="1829974"/>
            <a:ext cx="4822160" cy="4049049"/>
          </a:xfrm>
        </p:spPr>
        <p:txBody>
          <a:bodyPr/>
          <a:lstStyle>
            <a:lvl1pPr marL="0" indent="0">
              <a:buNone/>
              <a:defRPr sz="3200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 dirty="0"/>
              <a:t>Add body text</a:t>
            </a:r>
          </a:p>
        </p:txBody>
      </p:sp>
    </p:spTree>
    <p:extLst>
      <p:ext uri="{BB962C8B-B14F-4D97-AF65-F5344CB8AC3E}">
        <p14:creationId xmlns:p14="http://schemas.microsoft.com/office/powerpoint/2010/main" val="42669881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TABLE TITLE</a:t>
            </a:r>
          </a:p>
        </p:txBody>
      </p:sp>
      <p:sp>
        <p:nvSpPr>
          <p:cNvPr id="4" name="Table Placeholder 3">
            <a:extLst>
              <a:ext uri="{FF2B5EF4-FFF2-40B4-BE49-F238E27FC236}">
                <a16:creationId xmlns:a16="http://schemas.microsoft.com/office/drawing/2014/main" xmlns="" id="{4319521C-7054-444B-93BD-1AA78DD18A98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609600" y="1878012"/>
            <a:ext cx="10972800" cy="388597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20498845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 hasCustomPrompt="1"/>
          </p:nvPr>
        </p:nvSpPr>
        <p:spPr>
          <a:xfrm>
            <a:off x="721664" y="553941"/>
            <a:ext cx="10972800" cy="1025921"/>
          </a:xfrm>
        </p:spPr>
        <p:txBody>
          <a:bodyPr anchor="t" anchorCtr="0">
            <a:noAutofit/>
          </a:bodyPr>
          <a:lstStyle>
            <a:lvl1pPr algn="l">
              <a:defRPr sz="5867">
                <a:solidFill>
                  <a:schemeClr val="bg1"/>
                </a:solidFill>
              </a:defRPr>
            </a:lvl1pPr>
          </a:lstStyle>
          <a:p>
            <a:r>
              <a:rPr lang="en-CA" dirty="0"/>
              <a:t>ADD 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334C5BC8-8517-4D49-A550-000B7E55EEB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21784" y="2270303"/>
            <a:ext cx="10972680" cy="3044936"/>
          </a:xfrm>
        </p:spPr>
        <p:txBody>
          <a:bodyPr wrap="square">
            <a:noAutofit/>
          </a:bodyPr>
          <a:lstStyle>
            <a:lvl1pPr>
              <a:defRPr sz="4267">
                <a:latin typeface="Helvetica" pitchFamily="2" charset="0"/>
              </a:defRPr>
            </a:lvl1pPr>
            <a:lvl2pPr>
              <a:defRPr sz="3733">
                <a:latin typeface="Helvetica" pitchFamily="2" charset="0"/>
              </a:defRPr>
            </a:lvl2pPr>
            <a:lvl3pPr>
              <a:defRPr sz="3200">
                <a:latin typeface="Helvetica" pitchFamily="2" charset="0"/>
              </a:defRPr>
            </a:lvl3pPr>
            <a:lvl4pPr>
              <a:defRPr sz="2667">
                <a:latin typeface="Helvetica" pitchFamily="2" charset="0"/>
              </a:defRPr>
            </a:lvl4pPr>
            <a:lvl5pPr>
              <a:defRPr sz="2667">
                <a:latin typeface="Helvetica" pitchFamily="2" charset="0"/>
              </a:defRPr>
            </a:lvl5pPr>
          </a:lstStyle>
          <a:p>
            <a:pPr lvl="0"/>
            <a:r>
              <a:rPr lang="en-US" dirty="0"/>
              <a:t>Add body text or bullet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503137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63084" y="3821688"/>
            <a:ext cx="10363200" cy="1025921"/>
          </a:xfrm>
        </p:spPr>
        <p:txBody>
          <a:bodyPr anchor="t"/>
          <a:lstStyle>
            <a:lvl1pPr algn="l">
              <a:defRPr sz="5867" b="1" cap="all"/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63084" y="2906713"/>
            <a:ext cx="10363200" cy="533480"/>
          </a:xfrm>
        </p:spPr>
        <p:txBody>
          <a:bodyPr anchor="t" anchorCtr="0"/>
          <a:lstStyle>
            <a:lvl1pPr marL="0" indent="0">
              <a:buNone/>
              <a:defRPr sz="2667" b="0">
                <a:solidFill>
                  <a:srgbClr val="C00000"/>
                </a:solidFill>
                <a:latin typeface="DIN Alternate" panose="020B0500000000000000" pitchFamily="34" charset="77"/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Add Section Header</a:t>
            </a:r>
          </a:p>
        </p:txBody>
      </p:sp>
    </p:spTree>
    <p:extLst>
      <p:ext uri="{BB962C8B-B14F-4D97-AF65-F5344CB8AC3E}">
        <p14:creationId xmlns:p14="http://schemas.microsoft.com/office/powerpoint/2010/main" val="34304308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xmlns="" id="{1EDDEC0A-CC76-BA44-80D4-30F305606A5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3084" y="2282726"/>
            <a:ext cx="10363200" cy="1928733"/>
          </a:xfrm>
        </p:spPr>
        <p:txBody>
          <a:bodyPr anchor="t"/>
          <a:lstStyle>
            <a:lvl1pPr algn="l">
              <a:defRPr sz="5867" b="1" cap="all">
                <a:solidFill>
                  <a:srgbClr val="AF0F21"/>
                </a:solidFill>
              </a:defRPr>
            </a:lvl1pPr>
          </a:lstStyle>
          <a:p>
            <a:r>
              <a:rPr lang="en-US" dirty="0"/>
              <a:t>Add Section title, quote</a:t>
            </a:r>
            <a:br>
              <a:rPr lang="en-US" dirty="0"/>
            </a:br>
            <a:r>
              <a:rPr lang="en-US" dirty="0"/>
              <a:t>or IMPACT STATEMENT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xmlns="" id="{09CFB277-20B8-144E-AB97-87EF9507FC2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63084" y="4675224"/>
            <a:ext cx="10363200" cy="533480"/>
          </a:xfrm>
        </p:spPr>
        <p:txBody>
          <a:bodyPr anchor="t" anchorCtr="0"/>
          <a:lstStyle>
            <a:lvl1pPr marL="0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Add short caption if needed</a:t>
            </a:r>
          </a:p>
        </p:txBody>
      </p:sp>
    </p:spTree>
    <p:extLst>
      <p:ext uri="{BB962C8B-B14F-4D97-AF65-F5344CB8AC3E}">
        <p14:creationId xmlns:p14="http://schemas.microsoft.com/office/powerpoint/2010/main" val="180331285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553941"/>
            <a:ext cx="10972800" cy="1025921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09600" y="2004021"/>
            <a:ext cx="5384800" cy="3394075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/>
              <a:t>Add body text or click icon to add object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97600" y="2004021"/>
            <a:ext cx="5384800" cy="3394075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/>
              <a:t>Add body text or click icon to add object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0062091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09601" y="1916003"/>
            <a:ext cx="5300420" cy="861775"/>
          </a:xfrm>
        </p:spPr>
        <p:txBody>
          <a:bodyPr anchor="b"/>
          <a:lstStyle>
            <a:lvl1pPr marL="0" indent="0">
              <a:buNone/>
              <a:defRPr sz="4800" b="1">
                <a:latin typeface="DIN Alternate" panose="020B0500000000000000" pitchFamily="34" charset="77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09601" y="3255665"/>
            <a:ext cx="5300420" cy="2043636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 dirty="0"/>
              <a:t>Add body text or click icon to add object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281982" y="1916003"/>
            <a:ext cx="5300429" cy="861775"/>
          </a:xfrm>
        </p:spPr>
        <p:txBody>
          <a:bodyPr anchor="b"/>
          <a:lstStyle>
            <a:lvl1pPr marL="0" indent="0">
              <a:buNone/>
              <a:defRPr sz="4800" b="1">
                <a:latin typeface="DIN Alternate" panose="020B0500000000000000" pitchFamily="34" charset="77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281982" y="3255665"/>
            <a:ext cx="5300429" cy="2043636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 dirty="0"/>
              <a:t>Add body text or click icon to add object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xmlns="" id="{E68005B3-F57E-3E40-A64C-AC7A9604B624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916003"/>
            <a:ext cx="0" cy="3360000"/>
          </a:xfrm>
          <a:prstGeom prst="line">
            <a:avLst/>
          </a:prstGeom>
          <a:ln w="19050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itle 1">
            <a:extLst>
              <a:ext uri="{FF2B5EF4-FFF2-40B4-BE49-F238E27FC236}">
                <a16:creationId xmlns:a16="http://schemas.microsoft.com/office/drawing/2014/main" xmlns="" id="{76F981A7-CE1F-EF48-B31D-93D087A9D4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553941"/>
            <a:ext cx="10972800" cy="1025921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COMPARISON TITLE</a:t>
            </a:r>
          </a:p>
        </p:txBody>
      </p:sp>
    </p:spTree>
    <p:extLst>
      <p:ext uri="{BB962C8B-B14F-4D97-AF65-F5344CB8AC3E}">
        <p14:creationId xmlns:p14="http://schemas.microsoft.com/office/powerpoint/2010/main" val="25528622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xmlns="" id="{D68E3C6A-B1DE-154C-B4AD-C4BB3AD190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1868" y="2169762"/>
            <a:ext cx="5130512" cy="338896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AF0F21"/>
                </a:solidFill>
              </a:defRPr>
            </a:lvl1pPr>
          </a:lstStyle>
          <a:p>
            <a:r>
              <a:rPr lang="en-US" dirty="0"/>
              <a:t>ADD YOUR THANK YOU NOTE HERE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xmlns="" id="{3DB7EF44-E2C2-4141-86E2-F9325689436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298424" y="2386739"/>
            <a:ext cx="5315725" cy="317198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Add your contact information here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88AF3BE6-2541-2444-9F0B-71EBC4C5BC0C}"/>
              </a:ext>
            </a:extLst>
          </p:cNvPr>
          <p:cNvSpPr/>
          <p:nvPr userDrawn="1"/>
        </p:nvSpPr>
        <p:spPr>
          <a:xfrm>
            <a:off x="10704164" y="5973224"/>
            <a:ext cx="1032655" cy="5027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2667" b="1" dirty="0" err="1">
                <a:solidFill>
                  <a:srgbClr val="AF0F21"/>
                </a:solidFill>
                <a:latin typeface="DIN Alternate" panose="020B0500000000000000" pitchFamily="34" charset="77"/>
              </a:rPr>
              <a:t>sfu.ca</a:t>
            </a:r>
            <a:endParaRPr lang="en-US" sz="2667" b="1" dirty="0">
              <a:solidFill>
                <a:srgbClr val="AF0F21"/>
              </a:solidFill>
              <a:latin typeface="DIN Alternate" panose="020B0500000000000000" pitchFamily="34" charset="7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86396201-6339-4748-B6F4-96E1339DC614}"/>
              </a:ext>
            </a:extLst>
          </p:cNvPr>
          <p:cNvSpPr txBox="1"/>
          <p:nvPr userDrawn="1"/>
        </p:nvSpPr>
        <p:spPr>
          <a:xfrm>
            <a:off x="431083" y="6137372"/>
            <a:ext cx="9687013" cy="338554"/>
          </a:xfrm>
          <a:prstGeom prst="rect">
            <a:avLst/>
          </a:prstGeom>
        </p:spPr>
        <p:txBody>
          <a:bodyPr wrap="square" rtlCol="0" anchor="t" anchorCtr="0">
            <a:spAutoFit/>
          </a:bodyPr>
          <a:lstStyle/>
          <a:p>
            <a:pPr algn="l"/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" pitchFamily="2" charset="0"/>
              </a:rPr>
              <a:t>Facebook/</a:t>
            </a:r>
            <a:r>
              <a:rPr lang="en-US" sz="16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Helvetica" pitchFamily="2" charset="0"/>
              </a:rPr>
              <a:t>SimonFraserUniversity</a:t>
            </a:r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" pitchFamily="2" charset="0"/>
              </a:rPr>
              <a:t>  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" pitchFamily="2" charset="0"/>
              </a:rPr>
              <a:t> </a:t>
            </a:r>
            <a:r>
              <a:rPr lang="en-CA" sz="1600" b="0" i="0" kern="12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Helvetica" pitchFamily="2" charset="0"/>
                <a:ea typeface="+mn-ea"/>
                <a:cs typeface="+mn-cs"/>
              </a:rPr>
              <a:t>•  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" pitchFamily="2" charset="0"/>
              </a:rPr>
              <a:t>Twitter </a:t>
            </a:r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" pitchFamily="2" charset="0"/>
              </a:rPr>
              <a:t>@SFU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" pitchFamily="2" charset="0"/>
              </a:rPr>
              <a:t>  </a:t>
            </a:r>
            <a:r>
              <a:rPr lang="en-CA" sz="1600" b="0" i="0" kern="120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Helvetica" pitchFamily="2" charset="0"/>
                <a:ea typeface="+mn-ea"/>
                <a:cs typeface="+mn-cs"/>
              </a:rPr>
              <a:t>•  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" pitchFamily="2" charset="0"/>
              </a:rPr>
              <a:t>Instagram </a:t>
            </a:r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" pitchFamily="2" charset="0"/>
              </a:rPr>
              <a:t>@</a:t>
            </a:r>
            <a:r>
              <a:rPr lang="en-US" sz="16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Helvetica" pitchFamily="2" charset="0"/>
              </a:rPr>
              <a:t>SimonFraserU</a:t>
            </a:r>
            <a:endParaRPr lang="en-US" sz="1600" b="1" dirty="0">
              <a:solidFill>
                <a:schemeClr val="tx1">
                  <a:lumMod val="50000"/>
                  <a:lumOff val="50000"/>
                </a:schemeClr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608896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246413128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1005557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1" y="698701"/>
            <a:ext cx="4011084" cy="881160"/>
          </a:xfrm>
        </p:spPr>
        <p:txBody>
          <a:bodyPr anchor="b"/>
          <a:lstStyle>
            <a:lvl1pPr algn="l">
              <a:defRPr sz="5867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766733" y="273054"/>
            <a:ext cx="6815667" cy="5853113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 dirty="0"/>
              <a:t>Add body text or click icon to add object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09611" y="1862295"/>
            <a:ext cx="4011084" cy="4263872"/>
          </a:xfrm>
        </p:spPr>
        <p:txBody>
          <a:bodyPr/>
          <a:lstStyle>
            <a:lvl1pPr marL="0" indent="0">
              <a:buNone/>
              <a:defRPr sz="3200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 dirty="0"/>
              <a:t>Add body text or object caption</a:t>
            </a:r>
          </a:p>
        </p:txBody>
      </p:sp>
    </p:spTree>
    <p:extLst>
      <p:ext uri="{BB962C8B-B14F-4D97-AF65-F5344CB8AC3E}">
        <p14:creationId xmlns:p14="http://schemas.microsoft.com/office/powerpoint/2010/main" val="22937104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OBJECT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6FE64B23-B07D-5445-8655-FACA0599B7C9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09600" y="1852613"/>
            <a:ext cx="10972800" cy="406082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Add body text or click icon to add object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6339900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IMAGE TITLE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xmlns="" id="{FE113C1F-4E9C-F245-8A2C-6F770BCB00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" y="1828801"/>
            <a:ext cx="10985500" cy="3584448"/>
          </a:xfrm>
        </p:spPr>
        <p:txBody>
          <a:bodyPr/>
          <a:lstStyle>
            <a:lvl1pPr marL="0" marR="0" indent="0" algn="l" defTabSz="60958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lvl1pPr>
          </a:lstStyle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Click icon to add picture</a:t>
            </a:r>
          </a:p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xmlns="" id="{DC9F11E0-4FF4-6A4C-9EDA-6F780ABFCA7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09600" y="5559425"/>
            <a:ext cx="10972800" cy="390525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Add Description or Caption if needed</a:t>
            </a:r>
          </a:p>
        </p:txBody>
      </p:sp>
    </p:spTree>
    <p:extLst>
      <p:ext uri="{BB962C8B-B14F-4D97-AF65-F5344CB8AC3E}">
        <p14:creationId xmlns:p14="http://schemas.microsoft.com/office/powerpoint/2010/main" val="390306279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xmlns="" id="{1D32AAEF-AFF3-D24E-B356-6FFB319CA7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70573" y="553941"/>
            <a:ext cx="4822160" cy="1022889"/>
          </a:xfrm>
        </p:spPr>
        <p:txBody>
          <a:bodyPr anchor="b"/>
          <a:lstStyle>
            <a:lvl1pPr algn="l">
              <a:defRPr sz="5867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xmlns="" id="{1E539886-9D5F-0048-91B3-6DD14A13BA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" y="0"/>
            <a:ext cx="6622943" cy="6858000"/>
          </a:xfrm>
        </p:spPr>
        <p:txBody>
          <a:bodyPr/>
          <a:lstStyle>
            <a:lvl1pPr marL="0" marR="0" indent="0" algn="l" defTabSz="60958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Click icon to add picture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xmlns="" id="{BFD7F431-FE18-D74B-BF90-4BB787CBB3A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770573" y="1829974"/>
            <a:ext cx="4822160" cy="4049049"/>
          </a:xfrm>
        </p:spPr>
        <p:txBody>
          <a:bodyPr/>
          <a:lstStyle>
            <a:lvl1pPr marL="0" indent="0">
              <a:buNone/>
              <a:defRPr sz="3200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 dirty="0"/>
              <a:t>Add body text</a:t>
            </a:r>
          </a:p>
        </p:txBody>
      </p:sp>
    </p:spTree>
    <p:extLst>
      <p:ext uri="{BB962C8B-B14F-4D97-AF65-F5344CB8AC3E}">
        <p14:creationId xmlns:p14="http://schemas.microsoft.com/office/powerpoint/2010/main" val="139053995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IMAGE TITLE</a:t>
            </a:r>
          </a:p>
        </p:txBody>
      </p:sp>
      <p:sp>
        <p:nvSpPr>
          <p:cNvPr id="4" name="Table Placeholder 3">
            <a:extLst>
              <a:ext uri="{FF2B5EF4-FFF2-40B4-BE49-F238E27FC236}">
                <a16:creationId xmlns:a16="http://schemas.microsoft.com/office/drawing/2014/main" xmlns="" id="{4319521C-7054-444B-93BD-1AA78DD18A98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609600" y="1878012"/>
            <a:ext cx="10972800" cy="388597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26901262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 hasCustomPrompt="1"/>
          </p:nvPr>
        </p:nvSpPr>
        <p:spPr>
          <a:xfrm>
            <a:off x="721664" y="553941"/>
            <a:ext cx="10972800" cy="1025921"/>
          </a:xfrm>
        </p:spPr>
        <p:txBody>
          <a:bodyPr anchor="t" anchorCtr="0">
            <a:noAutofit/>
          </a:bodyPr>
          <a:lstStyle>
            <a:lvl1pPr algn="l">
              <a:defRPr sz="5867">
                <a:solidFill>
                  <a:schemeClr val="bg1"/>
                </a:solidFill>
              </a:defRPr>
            </a:lvl1pPr>
          </a:lstStyle>
          <a:p>
            <a:r>
              <a:rPr lang="en-CA" dirty="0"/>
              <a:t>ADD 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334C5BC8-8517-4D49-A550-000B7E55EEB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21784" y="2270303"/>
            <a:ext cx="10972680" cy="3044936"/>
          </a:xfrm>
        </p:spPr>
        <p:txBody>
          <a:bodyPr wrap="square">
            <a:noAutofit/>
          </a:bodyPr>
          <a:lstStyle>
            <a:lvl1pPr>
              <a:defRPr sz="4267">
                <a:latin typeface="Helvetica" pitchFamily="2" charset="0"/>
              </a:defRPr>
            </a:lvl1pPr>
            <a:lvl2pPr>
              <a:defRPr sz="3733">
                <a:latin typeface="Helvetica" pitchFamily="2" charset="0"/>
              </a:defRPr>
            </a:lvl2pPr>
            <a:lvl3pPr>
              <a:defRPr sz="3200">
                <a:latin typeface="Helvetica" pitchFamily="2" charset="0"/>
              </a:defRPr>
            </a:lvl3pPr>
            <a:lvl4pPr>
              <a:defRPr sz="2667">
                <a:latin typeface="Helvetica" pitchFamily="2" charset="0"/>
              </a:defRPr>
            </a:lvl4pPr>
            <a:lvl5pPr>
              <a:defRPr sz="2667">
                <a:latin typeface="Helvetica" pitchFamily="2" charset="0"/>
              </a:defRPr>
            </a:lvl5pPr>
          </a:lstStyle>
          <a:p>
            <a:pPr lvl="0"/>
            <a:r>
              <a:rPr lang="en-US" dirty="0"/>
              <a:t>Add body text or bullet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340245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63084" y="3821688"/>
            <a:ext cx="10363200" cy="1025921"/>
          </a:xfrm>
        </p:spPr>
        <p:txBody>
          <a:bodyPr anchor="t"/>
          <a:lstStyle>
            <a:lvl1pPr algn="l">
              <a:defRPr sz="5867" b="1" cap="all"/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63084" y="2906713"/>
            <a:ext cx="10363200" cy="533480"/>
          </a:xfrm>
        </p:spPr>
        <p:txBody>
          <a:bodyPr anchor="t" anchorCtr="0"/>
          <a:lstStyle>
            <a:lvl1pPr marL="0" indent="0">
              <a:buNone/>
              <a:defRPr sz="2667" b="0">
                <a:solidFill>
                  <a:srgbClr val="AF0D1E"/>
                </a:solidFill>
                <a:latin typeface="DIN Alternate" panose="020B0500000000000000" pitchFamily="34" charset="77"/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Add Section Header</a:t>
            </a:r>
          </a:p>
        </p:txBody>
      </p:sp>
    </p:spTree>
    <p:extLst>
      <p:ext uri="{BB962C8B-B14F-4D97-AF65-F5344CB8AC3E}">
        <p14:creationId xmlns:p14="http://schemas.microsoft.com/office/powerpoint/2010/main" val="19759092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act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xmlns="" id="{1EDDEC0A-CC76-BA44-80D4-30F305606A5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3084" y="2282726"/>
            <a:ext cx="10363200" cy="1928733"/>
          </a:xfrm>
        </p:spPr>
        <p:txBody>
          <a:bodyPr anchor="t"/>
          <a:lstStyle>
            <a:lvl1pPr algn="l">
              <a:defRPr sz="5867" b="1" cap="all">
                <a:solidFill>
                  <a:srgbClr val="AF0F21"/>
                </a:solidFill>
              </a:defRPr>
            </a:lvl1pPr>
          </a:lstStyle>
          <a:p>
            <a:r>
              <a:rPr lang="en-US" dirty="0"/>
              <a:t>ADD Section title, quote</a:t>
            </a:r>
            <a:br>
              <a:rPr lang="en-US" dirty="0"/>
            </a:br>
            <a:r>
              <a:rPr lang="en-US" dirty="0"/>
              <a:t>or IMPACT STATEMENT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xmlns="" id="{09CFB277-20B8-144E-AB97-87EF9507FC2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63084" y="4675224"/>
            <a:ext cx="10363200" cy="533480"/>
          </a:xfrm>
        </p:spPr>
        <p:txBody>
          <a:bodyPr anchor="t" anchorCtr="0"/>
          <a:lstStyle>
            <a:lvl1pPr marL="0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Add short caption if needed</a:t>
            </a:r>
          </a:p>
        </p:txBody>
      </p:sp>
    </p:spTree>
    <p:extLst>
      <p:ext uri="{BB962C8B-B14F-4D97-AF65-F5344CB8AC3E}">
        <p14:creationId xmlns:p14="http://schemas.microsoft.com/office/powerpoint/2010/main" val="7824980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553941"/>
            <a:ext cx="10972800" cy="1025921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09600" y="2004021"/>
            <a:ext cx="5384800" cy="3394075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/>
              <a:t>Add body text or click icon to add object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97600" y="2004021"/>
            <a:ext cx="5384800" cy="3394075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/>
              <a:t>Add body text or click icon to add object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618682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09601" y="1916003"/>
            <a:ext cx="5300420" cy="861775"/>
          </a:xfrm>
        </p:spPr>
        <p:txBody>
          <a:bodyPr anchor="b"/>
          <a:lstStyle>
            <a:lvl1pPr marL="0" indent="0">
              <a:buNone/>
              <a:defRPr sz="4800" b="1">
                <a:latin typeface="DIN Alternate" panose="020B0500000000000000" pitchFamily="34" charset="77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09601" y="3255665"/>
            <a:ext cx="5300420" cy="2043636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 dirty="0"/>
              <a:t>Add body text or click icon to add object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281982" y="1916003"/>
            <a:ext cx="5300429" cy="861775"/>
          </a:xfrm>
        </p:spPr>
        <p:txBody>
          <a:bodyPr anchor="b"/>
          <a:lstStyle>
            <a:lvl1pPr marL="0" indent="0">
              <a:buNone/>
              <a:defRPr sz="4800" b="1">
                <a:latin typeface="DIN Alternate" panose="020B0500000000000000" pitchFamily="34" charset="77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281982" y="3255665"/>
            <a:ext cx="5300429" cy="2043636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 dirty="0"/>
              <a:t>Add body text or click icon to add object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xmlns="" id="{E68005B3-F57E-3E40-A64C-AC7A9604B624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916003"/>
            <a:ext cx="0" cy="3360000"/>
          </a:xfrm>
          <a:prstGeom prst="line">
            <a:avLst/>
          </a:prstGeom>
          <a:ln w="19050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itle 1">
            <a:extLst>
              <a:ext uri="{FF2B5EF4-FFF2-40B4-BE49-F238E27FC236}">
                <a16:creationId xmlns:a16="http://schemas.microsoft.com/office/drawing/2014/main" xmlns="" id="{76F981A7-CE1F-EF48-B31D-93D087A9D4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553941"/>
            <a:ext cx="10972800" cy="1025921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COMPARISON TITLE</a:t>
            </a:r>
          </a:p>
        </p:txBody>
      </p:sp>
    </p:spTree>
    <p:extLst>
      <p:ext uri="{BB962C8B-B14F-4D97-AF65-F5344CB8AC3E}">
        <p14:creationId xmlns:p14="http://schemas.microsoft.com/office/powerpoint/2010/main" val="9357215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18510844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43543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4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4.xml"/><Relationship Id="rId13" Type="http://schemas.openxmlformats.org/officeDocument/2006/relationships/theme" Target="../theme/theme2.xml"/><Relationship Id="rId14" Type="http://schemas.openxmlformats.org/officeDocument/2006/relationships/image" Target="../media/image2.png"/><Relationship Id="rId15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2" Type="http://schemas.openxmlformats.org/officeDocument/2006/relationships/slideLayout" Target="../slideLayouts/slideLayout4.xml"/><Relationship Id="rId3" Type="http://schemas.openxmlformats.org/officeDocument/2006/relationships/slideLayout" Target="../slideLayouts/slideLayout5.xml"/><Relationship Id="rId4" Type="http://schemas.openxmlformats.org/officeDocument/2006/relationships/slideLayout" Target="../slideLayouts/slideLayout6.xml"/><Relationship Id="rId5" Type="http://schemas.openxmlformats.org/officeDocument/2006/relationships/slideLayout" Target="../slideLayouts/slideLayout7.xml"/><Relationship Id="rId6" Type="http://schemas.openxmlformats.org/officeDocument/2006/relationships/slideLayout" Target="../slideLayouts/slideLayout8.xml"/><Relationship Id="rId7" Type="http://schemas.openxmlformats.org/officeDocument/2006/relationships/slideLayout" Target="../slideLayouts/slideLayout9.xml"/><Relationship Id="rId8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26.xml"/><Relationship Id="rId13" Type="http://schemas.openxmlformats.org/officeDocument/2006/relationships/theme" Target="../theme/theme3.xml"/><Relationship Id="rId14" Type="http://schemas.openxmlformats.org/officeDocument/2006/relationships/image" Target="../media/image3.png"/><Relationship Id="rId1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9219119B-BBDB-674B-BA2E-E16F70A3446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06692" y="561167"/>
            <a:ext cx="4461868" cy="627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833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3" r:id="rId2"/>
  </p:sldLayoutIdLst>
  <p:txStyles>
    <p:titleStyle>
      <a:lvl1pPr algn="l" defTabSz="609585" rtl="0" eaLnBrk="1" latinLnBrk="0" hangingPunct="1">
        <a:spcBef>
          <a:spcPct val="0"/>
        </a:spcBef>
        <a:buNone/>
        <a:defRPr sz="5867" kern="1200">
          <a:noFill/>
          <a:latin typeface="DIN Alternate Bold"/>
          <a:ea typeface="+mj-ea"/>
          <a:cs typeface="DIN Alternate Bold"/>
        </a:defRPr>
      </a:lvl1pPr>
    </p:titleStyle>
    <p:bodyStyle>
      <a:lvl1pPr marL="0" indent="0" algn="l" defTabSz="609585" rtl="0" eaLnBrk="1" latinLnBrk="0" hangingPunct="1">
        <a:spcBef>
          <a:spcPct val="20000"/>
        </a:spcBef>
        <a:buFont typeface="Arial"/>
        <a:buNone/>
        <a:defRPr sz="2400" kern="1200">
          <a:solidFill>
            <a:schemeClr val="tx1"/>
          </a:solidFill>
          <a:latin typeface="Helvetica" pitchFamily="2" charset="0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Helvetica" pitchFamily="2" charset="0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Helvetica" pitchFamily="2" charset="0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Helvetica" pitchFamily="2" charset="0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Helvetica" pitchFamily="2" charset="0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OpenHouse2015_Presentation_Background_White-05.png">
            <a:extLst>
              <a:ext uri="{FF2B5EF4-FFF2-40B4-BE49-F238E27FC236}">
                <a16:creationId xmlns:a16="http://schemas.microsoft.com/office/drawing/2014/main" xmlns="" id="{6B53B0AF-C405-C145-8A86-506489C76343}"/>
              </a:ext>
            </a:extLst>
          </p:cNvPr>
          <p:cNvPicPr>
            <a:picLocks noChangeAspect="1"/>
          </p:cNvPicPr>
          <p:nvPr userDrawn="1"/>
        </p:nvPicPr>
        <p:blipFill>
          <a:blip r:embed="rId14" cstate="screen">
            <a:alphaModFix amt="26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553941"/>
            <a:ext cx="10972800" cy="1025921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 dirty="0"/>
              <a:t>MASTER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906532"/>
            <a:ext cx="10972800" cy="304493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 lvl="0"/>
            <a:r>
              <a:rPr lang="en-US" dirty="0"/>
              <a:t>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F96C2561-F634-3B46-A0B6-DAB4388D4796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848813" y="6118041"/>
            <a:ext cx="1190615" cy="595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2081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5" r:id="rId9"/>
    <p:sldLayoutId id="2147483676" r:id="rId10"/>
    <p:sldLayoutId id="2147483674" r:id="rId11"/>
    <p:sldLayoutId id="2147483716" r:id="rId12"/>
  </p:sldLayoutIdLst>
  <p:txStyles>
    <p:titleStyle>
      <a:lvl1pPr algn="l" defTabSz="609585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DIN Alternate Bold"/>
          <a:ea typeface="+mj-ea"/>
          <a:cs typeface="DIN Alternate Bold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Helvetica" pitchFamily="2" charset="0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Helvetica" pitchFamily="2" charset="0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Helvetica" pitchFamily="2" charset="0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Helvetica" pitchFamily="2" charset="0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Helvetica" pitchFamily="2" charset="0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553941"/>
            <a:ext cx="10972800" cy="1025921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 dirty="0"/>
              <a:t>MASTER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906532"/>
            <a:ext cx="10972800" cy="304493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 lvl="0"/>
            <a:r>
              <a:rPr lang="en-US" dirty="0"/>
              <a:t>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F96C2561-F634-3B46-A0B6-DAB4388D47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848813" y="6118041"/>
            <a:ext cx="1190615" cy="595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3746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718" r:id="rId12"/>
  </p:sldLayoutIdLst>
  <p:txStyles>
    <p:titleStyle>
      <a:lvl1pPr algn="l" defTabSz="609585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DIN Alternate Bold"/>
          <a:ea typeface="+mj-ea"/>
          <a:cs typeface="DIN Alternate Bold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Helvetica" pitchFamily="2" charset="0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Helvetica" pitchFamily="2" charset="0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Helvetica" pitchFamily="2" charset="0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Helvetica" pitchFamily="2" charset="0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Helvetica" pitchFamily="2" charset="0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jpg"/><Relationship Id="rId3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1.png"/><Relationship Id="rId12" Type="http://schemas.openxmlformats.org/officeDocument/2006/relationships/image" Target="../media/image12.png"/><Relationship Id="rId13" Type="http://schemas.openxmlformats.org/officeDocument/2006/relationships/image" Target="../media/image13.png"/><Relationship Id="rId1" Type="http://schemas.microsoft.com/office/2007/relationships/media" Target="../media/media2.mov"/><Relationship Id="rId2" Type="http://schemas.openxmlformats.org/officeDocument/2006/relationships/video" Target="../media/media2.mov"/><Relationship Id="rId3" Type="http://schemas.microsoft.com/office/2007/relationships/media" Target="../media/media3.mov"/><Relationship Id="rId4" Type="http://schemas.openxmlformats.org/officeDocument/2006/relationships/video" Target="../media/media3.mov"/><Relationship Id="rId5" Type="http://schemas.microsoft.com/office/2007/relationships/media" Target="../media/media4.mov"/><Relationship Id="rId6" Type="http://schemas.openxmlformats.org/officeDocument/2006/relationships/video" Target="../media/media4.mov"/><Relationship Id="rId7" Type="http://schemas.microsoft.com/office/2007/relationships/media" Target="../media/media5.mov"/><Relationship Id="rId8" Type="http://schemas.openxmlformats.org/officeDocument/2006/relationships/video" Target="../media/media5.mov"/><Relationship Id="rId9" Type="http://schemas.openxmlformats.org/officeDocument/2006/relationships/slideLayout" Target="../slideLayouts/slideLayout3.xml"/><Relationship Id="rId10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www.youtube.com/watch?v=L3XZHmBvLTw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jpg"/><Relationship Id="rId3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9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23" descr="6677.jpg">
            <a:extLst>
              <a:ext uri="{FF2B5EF4-FFF2-40B4-BE49-F238E27FC236}">
                <a16:creationId xmlns:a16="http://schemas.microsoft.com/office/drawing/2014/main" xmlns="" id="{4FDFC25F-0DB8-9249-9CA4-B9BD67C0AD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32" b="7632"/>
          <a:stretch>
            <a:fillRect/>
          </a:stretch>
        </p:blipFill>
        <p:spPr>
          <a:xfrm>
            <a:off x="0" y="-6351"/>
            <a:ext cx="12192001" cy="686435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36F46302-CD8A-5245-B7FF-721360BFD3D5}"/>
              </a:ext>
            </a:extLst>
          </p:cNvPr>
          <p:cNvSpPr/>
          <p:nvPr/>
        </p:nvSpPr>
        <p:spPr>
          <a:xfrm>
            <a:off x="1" y="3406140"/>
            <a:ext cx="10812780" cy="2311908"/>
          </a:xfrm>
          <a:prstGeom prst="rect">
            <a:avLst/>
          </a:prstGeom>
          <a:solidFill>
            <a:srgbClr val="AF0F21"/>
          </a:solidFill>
          <a:ln>
            <a:noFill/>
          </a:ln>
          <a:effec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AF0F2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1685EB50-066E-E447-BFB0-CCBB3836CF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257" y="3406140"/>
            <a:ext cx="11040143" cy="1493044"/>
          </a:xfrm>
        </p:spPr>
        <p:txBody>
          <a:bodyPr/>
          <a:lstStyle/>
          <a:p>
            <a:r>
              <a:rPr lang="en-US" sz="6000" b="1" dirty="0" smtClean="0"/>
              <a:t>Who </a:t>
            </a:r>
            <a:r>
              <a:rPr lang="en-US" sz="6000" b="1" dirty="0"/>
              <a:t>run the world</a:t>
            </a:r>
            <a:r>
              <a:rPr lang="en-US" sz="6000" b="1" dirty="0" smtClean="0"/>
              <a:t>?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sz="2800" b="1" dirty="0" smtClean="0"/>
              <a:t>Visualizing </a:t>
            </a:r>
            <a:r>
              <a:rPr lang="en-US" sz="2800" b="1" dirty="0"/>
              <a:t>the journey of female parliamentarians on global scale</a:t>
            </a:r>
            <a:r>
              <a:rPr lang="en-US" sz="2800" dirty="0"/>
              <a:t/>
            </a:r>
            <a:br>
              <a:rPr lang="en-US" sz="2800" dirty="0"/>
            </a:br>
            <a:endParaRPr lang="en-US" sz="28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4EAD36BF-E373-E44B-92D9-D1ED3E79B99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42257" y="5023628"/>
            <a:ext cx="4305786" cy="569975"/>
          </a:xfrm>
        </p:spPr>
        <p:txBody>
          <a:bodyPr/>
          <a:lstStyle/>
          <a:p>
            <a:r>
              <a:rPr lang="en-US" b="1" i="1" dirty="0">
                <a:solidFill>
                  <a:schemeClr val="bg1"/>
                </a:solidFill>
                <a:latin typeface="Noto Sans SemiCondensed" charset="0"/>
                <a:ea typeface="Noto Sans SemiCondensed" charset="0"/>
                <a:cs typeface="Noto Sans SemiCondensed" charset="0"/>
              </a:rPr>
              <a:t>Anurag Bejju, </a:t>
            </a:r>
            <a:r>
              <a:rPr lang="en-US" b="1" i="1" dirty="0" smtClean="0">
                <a:solidFill>
                  <a:schemeClr val="bg1"/>
                </a:solidFill>
                <a:latin typeface="Noto Sans SemiCondensed" charset="0"/>
                <a:ea typeface="Noto Sans SemiCondensed" charset="0"/>
                <a:cs typeface="Noto Sans SemiCondensed" charset="0"/>
              </a:rPr>
              <a:t>Denise Chen</a:t>
            </a:r>
            <a:endParaRPr lang="en-US" b="1" i="1" dirty="0">
              <a:solidFill>
                <a:schemeClr val="bg1"/>
              </a:solidFill>
              <a:latin typeface="Noto Sans SemiCondensed" charset="0"/>
              <a:ea typeface="Noto Sans SemiCondensed" charset="0"/>
              <a:cs typeface="Noto Sans SemiCondensed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DE7B4BC1-9C9C-3C4A-9E14-60BEF52685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194" y="287877"/>
            <a:ext cx="5062436" cy="119116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36F46302-CD8A-5245-B7FF-721360BFD3D5}"/>
              </a:ext>
            </a:extLst>
          </p:cNvPr>
          <p:cNvSpPr/>
          <p:nvPr/>
        </p:nvSpPr>
        <p:spPr>
          <a:xfrm>
            <a:off x="1851660" y="1668638"/>
            <a:ext cx="7680961" cy="808701"/>
          </a:xfrm>
          <a:prstGeom prst="rect">
            <a:avLst/>
          </a:prstGeom>
          <a:solidFill>
            <a:srgbClr val="AF0F21"/>
          </a:solidFill>
          <a:ln>
            <a:noFill/>
          </a:ln>
          <a:effec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AF0F2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xmlns="" id="{1685EB50-066E-E447-BFB0-CCBB3836CF76}"/>
              </a:ext>
            </a:extLst>
          </p:cNvPr>
          <p:cNvSpPr txBox="1">
            <a:spLocks/>
          </p:cNvSpPr>
          <p:nvPr/>
        </p:nvSpPr>
        <p:spPr>
          <a:xfrm>
            <a:off x="1984768" y="1749167"/>
            <a:ext cx="7547853" cy="684256"/>
          </a:xfrm>
          <a:prstGeom prst="rect">
            <a:avLst/>
          </a:prstGeom>
        </p:spPr>
        <p:txBody>
          <a:bodyPr wrap="none" anchor="t" anchorCtr="0">
            <a:noAutofit/>
          </a:bodyPr>
          <a:lstStyle>
            <a:lvl1pPr algn="l" defTabSz="609585" rtl="0" eaLnBrk="1" latinLnBrk="0" hangingPunct="1">
              <a:spcBef>
                <a:spcPct val="0"/>
              </a:spcBef>
              <a:buNone/>
              <a:defRPr sz="5867" kern="1200" baseline="0">
                <a:solidFill>
                  <a:schemeClr val="bg1"/>
                </a:solidFill>
                <a:latin typeface="DIN Alternate Bold"/>
                <a:ea typeface="+mj-ea"/>
                <a:cs typeface="DIN Alternate Bold"/>
              </a:defRPr>
            </a:lvl1pPr>
          </a:lstStyle>
          <a:p>
            <a:r>
              <a:rPr lang="en-US" sz="2800" dirty="0" smtClean="0"/>
              <a:t>CMPT 767: Visualization (Fall 2019) – </a:t>
            </a:r>
            <a:r>
              <a:rPr lang="en-US" sz="2800" smtClean="0"/>
              <a:t>Final Project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0233223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xmlns="" id="{69E31811-AA25-284F-AEC6-50E97ABF9443}"/>
              </a:ext>
            </a:extLst>
          </p:cNvPr>
          <p:cNvSpPr/>
          <p:nvPr/>
        </p:nvSpPr>
        <p:spPr>
          <a:xfrm>
            <a:off x="7633738" y="1079608"/>
            <a:ext cx="4221517" cy="2873007"/>
          </a:xfrm>
          <a:prstGeom prst="rect">
            <a:avLst/>
          </a:prstGeom>
          <a:solidFill>
            <a:srgbClr val="AF0F21">
              <a:alpha val="93000"/>
            </a:srgbClr>
          </a:solidFill>
          <a:ln>
            <a:noFill/>
          </a:ln>
          <a:effec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AF0F21"/>
              </a:solidFill>
            </a:endParaRPr>
          </a:p>
        </p:txBody>
      </p:sp>
      <p:sp>
        <p:nvSpPr>
          <p:cNvPr id="40" name="Title 1">
            <a:extLst>
              <a:ext uri="{FF2B5EF4-FFF2-40B4-BE49-F238E27FC236}">
                <a16:creationId xmlns:a16="http://schemas.microsoft.com/office/drawing/2014/main" xmlns="" id="{1F3DA1E7-0103-5948-8D95-9B0F90DDEB88}"/>
              </a:ext>
            </a:extLst>
          </p:cNvPr>
          <p:cNvSpPr txBox="1">
            <a:spLocks/>
          </p:cNvSpPr>
          <p:nvPr/>
        </p:nvSpPr>
        <p:spPr>
          <a:xfrm>
            <a:off x="7767792" y="1128369"/>
            <a:ext cx="3330401" cy="507452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609585" rtl="0" eaLnBrk="1" latinLnBrk="0" hangingPunct="1">
              <a:spcBef>
                <a:spcPct val="0"/>
              </a:spcBef>
              <a:buNone/>
              <a:defRPr sz="5867" kern="1200">
                <a:solidFill>
                  <a:schemeClr val="bg1"/>
                </a:solidFill>
                <a:latin typeface="DIN Alternate Bold"/>
                <a:ea typeface="+mj-ea"/>
                <a:cs typeface="DIN Alternate Bold"/>
              </a:defRPr>
            </a:lvl1pPr>
          </a:lstStyle>
          <a:p>
            <a:r>
              <a:rPr lang="en-US" sz="2400" b="1" dirty="0" smtClean="0">
                <a:latin typeface="Noto Sans Condensed SemiBold" charset="0"/>
                <a:ea typeface="Noto Sans Condensed SemiBold" charset="0"/>
                <a:cs typeface="Noto Sans Condensed SemiBold" charset="0"/>
              </a:rPr>
              <a:t>Explore/ Elaborate</a:t>
            </a:r>
            <a:endParaRPr lang="en-US" sz="2400" b="1" dirty="0">
              <a:latin typeface="Noto Sans Condensed SemiBold" charset="0"/>
              <a:ea typeface="Noto Sans Condensed SemiBold" charset="0"/>
              <a:cs typeface="Noto Sans Condensed SemiBold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69E31811-AA25-284F-AEC6-50E97ABF9443}"/>
              </a:ext>
            </a:extLst>
          </p:cNvPr>
          <p:cNvSpPr/>
          <p:nvPr/>
        </p:nvSpPr>
        <p:spPr>
          <a:xfrm>
            <a:off x="309981" y="1075740"/>
            <a:ext cx="3603314" cy="2873007"/>
          </a:xfrm>
          <a:prstGeom prst="rect">
            <a:avLst/>
          </a:prstGeom>
          <a:solidFill>
            <a:srgbClr val="AF0F21">
              <a:alpha val="93000"/>
            </a:srgbClr>
          </a:solidFill>
          <a:ln>
            <a:noFill/>
          </a:ln>
          <a:effec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AF0F21"/>
              </a:solidFill>
            </a:endParaRPr>
          </a:p>
        </p:txBody>
      </p:sp>
      <p:sp>
        <p:nvSpPr>
          <p:cNvPr id="36" name="Title 1">
            <a:extLst>
              <a:ext uri="{FF2B5EF4-FFF2-40B4-BE49-F238E27FC236}">
                <a16:creationId xmlns:a16="http://schemas.microsoft.com/office/drawing/2014/main" xmlns="" id="{1F3DA1E7-0103-5948-8D95-9B0F90DDEB88}"/>
              </a:ext>
            </a:extLst>
          </p:cNvPr>
          <p:cNvSpPr txBox="1">
            <a:spLocks/>
          </p:cNvSpPr>
          <p:nvPr/>
        </p:nvSpPr>
        <p:spPr>
          <a:xfrm>
            <a:off x="444034" y="1071489"/>
            <a:ext cx="3330401" cy="507452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609585" rtl="0" eaLnBrk="1" latinLnBrk="0" hangingPunct="1">
              <a:spcBef>
                <a:spcPct val="0"/>
              </a:spcBef>
              <a:buNone/>
              <a:defRPr sz="5867" kern="1200">
                <a:solidFill>
                  <a:schemeClr val="bg1"/>
                </a:solidFill>
                <a:latin typeface="DIN Alternate Bold"/>
                <a:ea typeface="+mj-ea"/>
                <a:cs typeface="DIN Alternate Bold"/>
              </a:defRPr>
            </a:lvl1pPr>
          </a:lstStyle>
          <a:p>
            <a:r>
              <a:rPr lang="en-US" sz="2400" b="1" dirty="0" smtClean="0">
                <a:latin typeface="Noto Sans Condensed SemiBold" charset="0"/>
                <a:ea typeface="Noto Sans Condensed SemiBold" charset="0"/>
                <a:cs typeface="Noto Sans Condensed SemiBold" charset="0"/>
              </a:rPr>
              <a:t>Select</a:t>
            </a:r>
            <a:endParaRPr lang="en-US" sz="2400" b="1" dirty="0">
              <a:latin typeface="Noto Sans Condensed SemiBold" charset="0"/>
              <a:ea typeface="Noto Sans Condensed SemiBold" charset="0"/>
              <a:cs typeface="Noto Sans Condensed SemiBold" charset="0"/>
            </a:endParaRPr>
          </a:p>
        </p:txBody>
      </p:sp>
      <p:pic>
        <p:nvPicPr>
          <p:cNvPr id="22" name="selec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487292" y="1628087"/>
            <a:ext cx="3205432" cy="2267103"/>
          </a:xfrm>
          <a:prstGeom prst="rect">
            <a:avLst/>
          </a:prstGeom>
        </p:spPr>
      </p:pic>
      <p:sp>
        <p:nvSpPr>
          <p:cNvPr id="43" name="Title 1">
            <a:extLst>
              <a:ext uri="{FF2B5EF4-FFF2-40B4-BE49-F238E27FC236}">
                <a16:creationId xmlns:a16="http://schemas.microsoft.com/office/drawing/2014/main" xmlns="" id="{1F3DA1E7-0103-5948-8D95-9B0F90DDEB88}"/>
              </a:ext>
            </a:extLst>
          </p:cNvPr>
          <p:cNvSpPr txBox="1">
            <a:spLocks/>
          </p:cNvSpPr>
          <p:nvPr/>
        </p:nvSpPr>
        <p:spPr>
          <a:xfrm>
            <a:off x="7797458" y="4052315"/>
            <a:ext cx="3995821" cy="507452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609585" rtl="0" eaLnBrk="1" latinLnBrk="0" hangingPunct="1">
              <a:spcBef>
                <a:spcPct val="0"/>
              </a:spcBef>
              <a:buNone/>
              <a:defRPr sz="5867" kern="1200">
                <a:solidFill>
                  <a:schemeClr val="bg1"/>
                </a:solidFill>
                <a:latin typeface="DIN Alternate Bold"/>
                <a:ea typeface="+mj-ea"/>
                <a:cs typeface="DIN Alternate Bold"/>
              </a:defRPr>
            </a:lvl1pPr>
          </a:lstStyle>
          <a:p>
            <a:r>
              <a:rPr lang="en-US" sz="2400" b="1" dirty="0" smtClean="0">
                <a:latin typeface="Noto Sans Condensed SemiBold" charset="0"/>
                <a:ea typeface="Noto Sans Condensed SemiBold" charset="0"/>
                <a:cs typeface="Noto Sans Condensed SemiBold" charset="0"/>
              </a:rPr>
              <a:t>Filter</a:t>
            </a:r>
            <a:endParaRPr lang="en-US" sz="2400" b="1" dirty="0">
              <a:latin typeface="Noto Sans Condensed SemiBold" charset="0"/>
              <a:ea typeface="Noto Sans Condensed SemiBold" charset="0"/>
              <a:cs typeface="Noto Sans Condensed SemiBold" charset="0"/>
            </a:endParaRPr>
          </a:p>
        </p:txBody>
      </p:sp>
      <p:pic>
        <p:nvPicPr>
          <p:cNvPr id="33" name="zoom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8203815" y="1635821"/>
            <a:ext cx="3215416" cy="2259369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xmlns="" id="{69E31811-AA25-284F-AEC6-50E97ABF9443}"/>
              </a:ext>
            </a:extLst>
          </p:cNvPr>
          <p:cNvSpPr/>
          <p:nvPr/>
        </p:nvSpPr>
        <p:spPr>
          <a:xfrm>
            <a:off x="353239" y="4002512"/>
            <a:ext cx="3603314" cy="2730134"/>
          </a:xfrm>
          <a:prstGeom prst="rect">
            <a:avLst/>
          </a:prstGeom>
          <a:solidFill>
            <a:srgbClr val="AF0F21">
              <a:alpha val="93000"/>
            </a:srgbClr>
          </a:solidFill>
          <a:ln>
            <a:noFill/>
          </a:ln>
          <a:effec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AF0F21"/>
              </a:solidFill>
            </a:endParaRPr>
          </a:p>
        </p:txBody>
      </p:sp>
      <p:sp>
        <p:nvSpPr>
          <p:cNvPr id="37" name="Title 1">
            <a:extLst>
              <a:ext uri="{FF2B5EF4-FFF2-40B4-BE49-F238E27FC236}">
                <a16:creationId xmlns:a16="http://schemas.microsoft.com/office/drawing/2014/main" xmlns="" id="{1F3DA1E7-0103-5948-8D95-9B0F90DDEB88}"/>
              </a:ext>
            </a:extLst>
          </p:cNvPr>
          <p:cNvSpPr txBox="1">
            <a:spLocks/>
          </p:cNvSpPr>
          <p:nvPr/>
        </p:nvSpPr>
        <p:spPr>
          <a:xfrm>
            <a:off x="487292" y="3998260"/>
            <a:ext cx="3330401" cy="507452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609585" rtl="0" eaLnBrk="1" latinLnBrk="0" hangingPunct="1">
              <a:spcBef>
                <a:spcPct val="0"/>
              </a:spcBef>
              <a:buNone/>
              <a:defRPr sz="5867" kern="1200">
                <a:solidFill>
                  <a:schemeClr val="bg1"/>
                </a:solidFill>
                <a:latin typeface="DIN Alternate Bold"/>
                <a:ea typeface="+mj-ea"/>
                <a:cs typeface="DIN Alternate Bold"/>
              </a:defRPr>
            </a:lvl1pPr>
          </a:lstStyle>
          <a:p>
            <a:r>
              <a:rPr lang="en-US" sz="2400" b="1" dirty="0" smtClean="0">
                <a:latin typeface="Noto Sans Condensed SemiBold" charset="0"/>
                <a:ea typeface="Noto Sans Condensed SemiBold" charset="0"/>
                <a:cs typeface="Noto Sans Condensed SemiBold" charset="0"/>
              </a:rPr>
              <a:t>Reconfigure</a:t>
            </a:r>
            <a:endParaRPr lang="en-US" sz="2400" b="1" dirty="0">
              <a:latin typeface="Noto Sans Condensed SemiBold" charset="0"/>
              <a:ea typeface="Noto Sans Condensed SemiBold" charset="0"/>
              <a:cs typeface="Noto Sans Condensed SemiBold" charset="0"/>
            </a:endParaRPr>
          </a:p>
        </p:txBody>
      </p:sp>
      <p:pic>
        <p:nvPicPr>
          <p:cNvPr id="23" name="reconfigure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568185" y="4453292"/>
            <a:ext cx="3168614" cy="2241063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xmlns="" id="{69E31811-AA25-284F-AEC6-50E97ABF9443}"/>
              </a:ext>
            </a:extLst>
          </p:cNvPr>
          <p:cNvSpPr/>
          <p:nvPr/>
        </p:nvSpPr>
        <p:spPr>
          <a:xfrm>
            <a:off x="7633738" y="4104603"/>
            <a:ext cx="4323263" cy="2628042"/>
          </a:xfrm>
          <a:prstGeom prst="rect">
            <a:avLst/>
          </a:prstGeom>
          <a:solidFill>
            <a:srgbClr val="AF0F21">
              <a:alpha val="93000"/>
            </a:srgbClr>
          </a:solidFill>
          <a:ln>
            <a:noFill/>
          </a:ln>
          <a:effec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AF0F21"/>
              </a:solidFill>
            </a:endParaRPr>
          </a:p>
        </p:txBody>
      </p:sp>
      <p:pic>
        <p:nvPicPr>
          <p:cNvPr id="15" name="filter">
            <a:hlinkClick r:id="" action="ppaction://media"/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7767792" y="4567330"/>
            <a:ext cx="4087463" cy="1969753"/>
          </a:xfrm>
          <a:prstGeom prst="rect">
            <a:avLst/>
          </a:prstGeom>
        </p:spPr>
      </p:pic>
      <p:sp>
        <p:nvSpPr>
          <p:cNvPr id="45" name="Title 1">
            <a:extLst>
              <a:ext uri="{FF2B5EF4-FFF2-40B4-BE49-F238E27FC236}">
                <a16:creationId xmlns:a16="http://schemas.microsoft.com/office/drawing/2014/main" xmlns="" id="{1F3DA1E7-0103-5948-8D95-9B0F90DDEB88}"/>
              </a:ext>
            </a:extLst>
          </p:cNvPr>
          <p:cNvSpPr txBox="1">
            <a:spLocks/>
          </p:cNvSpPr>
          <p:nvPr/>
        </p:nvSpPr>
        <p:spPr>
          <a:xfrm>
            <a:off x="7666046" y="4094120"/>
            <a:ext cx="3330401" cy="507452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609585" rtl="0" eaLnBrk="1" latinLnBrk="0" hangingPunct="1">
              <a:spcBef>
                <a:spcPct val="0"/>
              </a:spcBef>
              <a:buNone/>
              <a:defRPr sz="5867" kern="1200">
                <a:solidFill>
                  <a:schemeClr val="bg1"/>
                </a:solidFill>
                <a:latin typeface="DIN Alternate Bold"/>
                <a:ea typeface="+mj-ea"/>
                <a:cs typeface="DIN Alternate Bold"/>
              </a:defRPr>
            </a:lvl1pPr>
          </a:lstStyle>
          <a:p>
            <a:r>
              <a:rPr lang="en-US" sz="2400" b="1" dirty="0" smtClean="0">
                <a:latin typeface="Noto Sans Condensed SemiBold" charset="0"/>
                <a:ea typeface="Noto Sans Condensed SemiBold" charset="0"/>
                <a:cs typeface="Noto Sans Condensed SemiBold" charset="0"/>
              </a:rPr>
              <a:t>Filter</a:t>
            </a:r>
            <a:endParaRPr lang="en-US" sz="2400" b="1" dirty="0">
              <a:latin typeface="Noto Sans Condensed SemiBold" charset="0"/>
              <a:ea typeface="Noto Sans Condensed SemiBold" charset="0"/>
              <a:cs typeface="Noto Sans Condensed SemiBold" charset="0"/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xmlns="" id="{8ED3127B-0F19-854A-B029-0108A0BA5534}"/>
              </a:ext>
            </a:extLst>
          </p:cNvPr>
          <p:cNvSpPr/>
          <p:nvPr/>
        </p:nvSpPr>
        <p:spPr>
          <a:xfrm>
            <a:off x="0" y="177425"/>
            <a:ext cx="12192000" cy="808694"/>
          </a:xfrm>
          <a:prstGeom prst="rect">
            <a:avLst/>
          </a:prstGeom>
          <a:solidFill>
            <a:srgbClr val="AF0F21"/>
          </a:solidFill>
          <a:ln>
            <a:noFill/>
          </a:ln>
          <a:effec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AF0F21"/>
              </a:solidFill>
              <a:latin typeface="Noto Sans Condensed Medium" charset="0"/>
              <a:ea typeface="Noto Sans Condensed Medium" charset="0"/>
              <a:cs typeface="Noto Sans Condensed Medium" charset="0"/>
            </a:endParaRPr>
          </a:p>
        </p:txBody>
      </p:sp>
      <p:sp>
        <p:nvSpPr>
          <p:cNvPr id="48" name="Title 1">
            <a:extLst>
              <a:ext uri="{FF2B5EF4-FFF2-40B4-BE49-F238E27FC236}">
                <a16:creationId xmlns:a16="http://schemas.microsoft.com/office/drawing/2014/main" xmlns="" id="{9631B528-DDEA-644D-8EFC-F4500C805CF6}"/>
              </a:ext>
            </a:extLst>
          </p:cNvPr>
          <p:cNvSpPr txBox="1">
            <a:spLocks/>
          </p:cNvSpPr>
          <p:nvPr/>
        </p:nvSpPr>
        <p:spPr>
          <a:xfrm>
            <a:off x="222750" y="177425"/>
            <a:ext cx="10972800" cy="1025921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609585" rtl="0" eaLnBrk="1" latinLnBrk="0" hangingPunct="1">
              <a:spcBef>
                <a:spcPct val="0"/>
              </a:spcBef>
              <a:buNone/>
              <a:defRPr sz="5867" kern="1200">
                <a:solidFill>
                  <a:schemeClr val="bg1"/>
                </a:solidFill>
                <a:latin typeface="DIN Alternate Bold"/>
                <a:ea typeface="+mj-ea"/>
                <a:cs typeface="DIN Alternate Bold"/>
              </a:defRPr>
            </a:lvl1pPr>
          </a:lstStyle>
          <a:p>
            <a:r>
              <a:rPr lang="en-US" sz="4800" dirty="0" smtClean="0">
                <a:latin typeface="Noto Sans Condensed Medium" charset="0"/>
                <a:ea typeface="Noto Sans Condensed Medium" charset="0"/>
                <a:cs typeface="Noto Sans Condensed Medium" charset="0"/>
              </a:rPr>
              <a:t>Step 5 : Interaction</a:t>
            </a:r>
            <a:endParaRPr lang="en-US" sz="4800" dirty="0">
              <a:latin typeface="Noto Sans Condensed Medium" charset="0"/>
              <a:ea typeface="Noto Sans Condensed Medium" charset="0"/>
              <a:cs typeface="Noto Sans Condensed Medium" charset="0"/>
            </a:endParaRPr>
          </a:p>
        </p:txBody>
      </p:sp>
      <p:sp>
        <p:nvSpPr>
          <p:cNvPr id="53" name="Rounded Rectangle 52"/>
          <p:cNvSpPr/>
          <p:nvPr/>
        </p:nvSpPr>
        <p:spPr>
          <a:xfrm>
            <a:off x="4090606" y="1166991"/>
            <a:ext cx="2287688" cy="823900"/>
          </a:xfrm>
          <a:prstGeom prst="roundRect">
            <a:avLst/>
          </a:prstGeom>
          <a:solidFill>
            <a:srgbClr val="BF39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dirty="0" smtClean="0">
                <a:latin typeface="Noto Sans Condensed" charset="0"/>
                <a:ea typeface="Noto Sans Condensed" charset="0"/>
                <a:cs typeface="Noto Sans Condensed" charset="0"/>
              </a:rPr>
              <a:t>Highlight Area </a:t>
            </a:r>
            <a:r>
              <a:rPr lang="en-US" sz="2600" smtClean="0">
                <a:latin typeface="Noto Sans Condensed" charset="0"/>
                <a:ea typeface="Noto Sans Condensed" charset="0"/>
                <a:cs typeface="Noto Sans Condensed" charset="0"/>
              </a:rPr>
              <a:t>of Interest </a:t>
            </a:r>
            <a:endParaRPr lang="en-US" sz="2600" dirty="0">
              <a:latin typeface="Noto Sans Condensed" charset="0"/>
              <a:ea typeface="Noto Sans Condensed" charset="0"/>
              <a:cs typeface="Noto Sans Condensed" charset="0"/>
            </a:endParaRPr>
          </a:p>
        </p:txBody>
      </p:sp>
      <p:sp>
        <p:nvSpPr>
          <p:cNvPr id="54" name="Rounded Rectangle 53"/>
          <p:cNvSpPr/>
          <p:nvPr/>
        </p:nvSpPr>
        <p:spPr>
          <a:xfrm>
            <a:off x="5234450" y="2242024"/>
            <a:ext cx="2287688" cy="823900"/>
          </a:xfrm>
          <a:prstGeom prst="roundRect">
            <a:avLst/>
          </a:prstGeom>
          <a:solidFill>
            <a:srgbClr val="BF39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atin typeface="Noto Sans Condensed" charset="0"/>
                <a:ea typeface="Noto Sans Condensed" charset="0"/>
                <a:cs typeface="Noto Sans Condensed" charset="0"/>
              </a:rPr>
              <a:t>Zoom In/Out on Area of Interest </a:t>
            </a:r>
            <a:endParaRPr lang="en-US" sz="2400" dirty="0">
              <a:latin typeface="Noto Sans Condensed" charset="0"/>
              <a:ea typeface="Noto Sans Condensed" charset="0"/>
              <a:cs typeface="Noto Sans Condensed" charset="0"/>
            </a:endParaRPr>
          </a:p>
        </p:txBody>
      </p:sp>
      <p:sp>
        <p:nvSpPr>
          <p:cNvPr id="55" name="Rounded Rectangle 54"/>
          <p:cNvSpPr/>
          <p:nvPr/>
        </p:nvSpPr>
        <p:spPr>
          <a:xfrm>
            <a:off x="4135179" y="4306041"/>
            <a:ext cx="2287688" cy="823900"/>
          </a:xfrm>
          <a:prstGeom prst="roundRect">
            <a:avLst/>
          </a:prstGeom>
          <a:solidFill>
            <a:srgbClr val="BF39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dirty="0" smtClean="0">
                <a:latin typeface="Noto Sans Condensed" charset="0"/>
                <a:ea typeface="Noto Sans Condensed" charset="0"/>
                <a:cs typeface="Noto Sans Condensed" charset="0"/>
              </a:rPr>
              <a:t>Rotate Globe to a specific point</a:t>
            </a:r>
            <a:endParaRPr lang="en-US" sz="2600" dirty="0">
              <a:latin typeface="Noto Sans Condensed" charset="0"/>
              <a:ea typeface="Noto Sans Condensed" charset="0"/>
              <a:cs typeface="Noto Sans Condensed" charset="0"/>
            </a:endParaRPr>
          </a:p>
        </p:txBody>
      </p:sp>
      <p:sp>
        <p:nvSpPr>
          <p:cNvPr id="56" name="Rounded Rectangle 55"/>
          <p:cNvSpPr/>
          <p:nvPr/>
        </p:nvSpPr>
        <p:spPr>
          <a:xfrm>
            <a:off x="5234450" y="5275911"/>
            <a:ext cx="2287688" cy="823900"/>
          </a:xfrm>
          <a:prstGeom prst="roundRect">
            <a:avLst/>
          </a:prstGeom>
          <a:solidFill>
            <a:srgbClr val="BF39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dirty="0" smtClean="0">
                <a:latin typeface="Noto Sans Condensed" charset="0"/>
                <a:ea typeface="Noto Sans Condensed" charset="0"/>
                <a:cs typeface="Noto Sans Condensed" charset="0"/>
              </a:rPr>
              <a:t>Change or Toggle View</a:t>
            </a:r>
            <a:endParaRPr lang="en-US" sz="2600" dirty="0">
              <a:latin typeface="Noto Sans Condensed" charset="0"/>
              <a:ea typeface="Noto Sans Condensed" charset="0"/>
              <a:cs typeface="Noto Sans Condense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42494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17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9617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5448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5065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7650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2715"/>
                            </p:stCondLst>
                            <p:childTnLst>
                              <p:par>
                                <p:cTn id="1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1089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22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video>
              <p:cMediaNode vol="80000">
                <p:cTn id="22" repeatCount="indefinite" fill="hold" display="0">
                  <p:stCondLst>
                    <p:cond delay="indefinite"/>
                  </p:stCondLst>
                </p:cTn>
                <p:tgtEl>
                  <p:spTgt spid="33"/>
                </p:tgtEl>
              </p:cMediaNode>
            </p:video>
            <p:seq concurrent="1" nextAc="seek">
              <p:cTn id="23" restart="whenNotActive" fill="hold" evtFilter="cancelBubble" nodeType="interactiveSeq">
                <p:stCondLst>
                  <p:cond evt="onClick" delay="0">
                    <p:tgtEl>
                      <p:spTgt spid="3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" fill="hold">
                      <p:stCondLst>
                        <p:cond delay="0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7" dur="1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3"/>
                  </p:tgtEl>
                </p:cond>
              </p:nextCondLst>
            </p:seq>
            <p:video>
              <p:cMediaNode vol="80000">
                <p:cTn id="28" repeatCount="indefinite" fill="hold" display="0">
                  <p:stCondLst>
                    <p:cond delay="indefinite"/>
                  </p:stCondLst>
                </p:cTn>
                <p:tgtEl>
                  <p:spTgt spid="23"/>
                </p:tgtEl>
              </p:cMediaNode>
            </p:video>
            <p:seq concurrent="1" nextAc="seek">
              <p:cTn id="29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0" fill="hold">
                      <p:stCondLst>
                        <p:cond delay="0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3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  <p:video>
              <p:cMediaNode vol="80000">
                <p:cTn id="34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35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6" fill="hold">
                      <p:stCondLst>
                        <p:cond delay="0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9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1C543A99-1BB7-6942-93E2-EC5D7451EA9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22750" y="1203346"/>
            <a:ext cx="11644313" cy="5448466"/>
          </a:xfrm>
        </p:spPr>
        <p:txBody>
          <a:bodyPr/>
          <a:lstStyle/>
          <a:p>
            <a:pPr fontAlgn="base"/>
            <a:r>
              <a:rPr lang="en-US" sz="3200" b="1" i="1" u="sng" dirty="0" smtClean="0">
                <a:latin typeface="Noto Sans Condensed Medium" charset="0"/>
                <a:ea typeface="Noto Sans Condensed Medium" charset="0"/>
                <a:cs typeface="Noto Sans Condensed Medium" charset="0"/>
              </a:rPr>
              <a:t>Self Reflection: </a:t>
            </a:r>
            <a:r>
              <a:rPr lang="en-US" sz="3200" dirty="0">
                <a:latin typeface="Noto Sans Condensed Medium" charset="0"/>
                <a:ea typeface="Noto Sans Condensed Medium" charset="0"/>
                <a:cs typeface="Noto Sans Condensed Medium" charset="0"/>
              </a:rPr>
              <a:t> </a:t>
            </a:r>
            <a:r>
              <a:rPr lang="en-US" sz="3200" dirty="0" smtClean="0">
                <a:latin typeface="Noto Sans Condensed Medium" charset="0"/>
                <a:ea typeface="Noto Sans Condensed Medium" charset="0"/>
                <a:cs typeface="Noto Sans Condensed Medium" charset="0"/>
              </a:rPr>
              <a:t>My partner and I evaluated each visualization based on 3 criteria's.</a:t>
            </a:r>
          </a:p>
          <a:p>
            <a:pPr lvl="1" fontAlgn="base"/>
            <a:r>
              <a:rPr lang="en-US" sz="2666" dirty="0" smtClean="0">
                <a:latin typeface="Noto Sans Condensed Medium" charset="0"/>
                <a:ea typeface="Noto Sans Condensed Medium" charset="0"/>
                <a:cs typeface="Noto Sans Condensed Medium" charset="0"/>
              </a:rPr>
              <a:t>Serves the desired purpose</a:t>
            </a:r>
          </a:p>
          <a:p>
            <a:pPr lvl="1" fontAlgn="base"/>
            <a:r>
              <a:rPr lang="en-US" sz="2666" dirty="0" smtClean="0">
                <a:latin typeface="Noto Sans Condensed Medium" charset="0"/>
                <a:ea typeface="Noto Sans Condensed Medium" charset="0"/>
                <a:cs typeface="Noto Sans Condensed Medium" charset="0"/>
              </a:rPr>
              <a:t>Does representation, presentation and interaction go together.</a:t>
            </a:r>
          </a:p>
          <a:p>
            <a:pPr lvl="1" fontAlgn="base"/>
            <a:r>
              <a:rPr lang="en-US" sz="2666" dirty="0" smtClean="0">
                <a:latin typeface="Noto Sans Condensed Medium" charset="0"/>
                <a:ea typeface="Noto Sans Condensed Medium" charset="0"/>
                <a:cs typeface="Noto Sans Condensed Medium" charset="0"/>
              </a:rPr>
              <a:t>How well the actual data is reflected.</a:t>
            </a:r>
            <a:endParaRPr lang="en-US" sz="2666" dirty="0">
              <a:latin typeface="Noto Sans Condensed Medium" charset="0"/>
              <a:ea typeface="Noto Sans Condensed Medium" charset="0"/>
              <a:cs typeface="Noto Sans Condensed Medium" charset="0"/>
            </a:endParaRPr>
          </a:p>
          <a:p>
            <a:pPr lvl="1" fontAlgn="base"/>
            <a:endParaRPr lang="en-US" sz="2666" dirty="0" smtClean="0">
              <a:latin typeface="Noto Sans Condensed Medium" charset="0"/>
              <a:ea typeface="Noto Sans Condensed Medium" charset="0"/>
              <a:cs typeface="Noto Sans Condensed Medium" charset="0"/>
            </a:endParaRPr>
          </a:p>
          <a:p>
            <a:pPr fontAlgn="base"/>
            <a:r>
              <a:rPr lang="en-US" sz="3200" b="1" i="1" u="sng" dirty="0" smtClean="0">
                <a:latin typeface="Noto Sans Condensed Medium" charset="0"/>
                <a:ea typeface="Noto Sans Condensed Medium" charset="0"/>
                <a:cs typeface="Noto Sans Condensed Medium" charset="0"/>
              </a:rPr>
              <a:t>Experimenter Reflection </a:t>
            </a:r>
            <a:r>
              <a:rPr lang="en-US" sz="2400" b="1" i="1" u="sng" dirty="0" smtClean="0">
                <a:latin typeface="Noto Sans Condensed Medium" charset="0"/>
                <a:ea typeface="Noto Sans Condensed Medium" charset="0"/>
                <a:cs typeface="Noto Sans Condensed Medium" charset="0"/>
              </a:rPr>
              <a:t>(to some extent) </a:t>
            </a:r>
            <a:r>
              <a:rPr lang="en-US" sz="3200" b="1" i="1" u="sng" dirty="0" smtClean="0">
                <a:latin typeface="Noto Sans Condensed Medium" charset="0"/>
                <a:ea typeface="Noto Sans Condensed Medium" charset="0"/>
                <a:cs typeface="Noto Sans Condensed Medium" charset="0"/>
              </a:rPr>
              <a:t>:</a:t>
            </a:r>
            <a:endParaRPr lang="en-US" sz="3200" dirty="0">
              <a:latin typeface="Noto Sans Condensed Medium" charset="0"/>
              <a:ea typeface="Noto Sans Condensed Medium" charset="0"/>
              <a:cs typeface="Noto Sans Condensed Medium" charset="0"/>
            </a:endParaRPr>
          </a:p>
          <a:p>
            <a:pPr lvl="1" fontAlgn="base"/>
            <a:r>
              <a:rPr lang="en-US" sz="2666" dirty="0" smtClean="0">
                <a:latin typeface="Noto Sans Condensed Medium" charset="0"/>
                <a:ea typeface="Noto Sans Condensed Medium" charset="0"/>
                <a:cs typeface="Noto Sans Condensed Medium" charset="0"/>
              </a:rPr>
              <a:t>Taken input from visualization specialists at Statistics Canada – Vancouver.</a:t>
            </a:r>
          </a:p>
          <a:p>
            <a:pPr lvl="1" fontAlgn="base"/>
            <a:r>
              <a:rPr lang="en-US" sz="2666" dirty="0" smtClean="0">
                <a:latin typeface="Noto Sans Condensed Medium" charset="0"/>
                <a:ea typeface="Noto Sans Condensed Medium" charset="0"/>
                <a:cs typeface="Noto Sans Condensed Medium" charset="0"/>
              </a:rPr>
              <a:t>Collected a brief summary of their understanding of the visualization presented.</a:t>
            </a:r>
            <a:endParaRPr lang="en-US" sz="2666" dirty="0">
              <a:latin typeface="Noto Sans Condensed Medium" charset="0"/>
              <a:ea typeface="Noto Sans Condensed Medium" charset="0"/>
              <a:cs typeface="Noto Sans Condensed Medium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8ED3127B-0F19-854A-B029-0108A0BA5534}"/>
              </a:ext>
            </a:extLst>
          </p:cNvPr>
          <p:cNvSpPr/>
          <p:nvPr/>
        </p:nvSpPr>
        <p:spPr>
          <a:xfrm>
            <a:off x="0" y="177425"/>
            <a:ext cx="12192000" cy="808694"/>
          </a:xfrm>
          <a:prstGeom prst="rect">
            <a:avLst/>
          </a:prstGeom>
          <a:solidFill>
            <a:srgbClr val="AF0F21"/>
          </a:solidFill>
          <a:ln>
            <a:noFill/>
          </a:ln>
          <a:effec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AF0F21"/>
              </a:solidFill>
              <a:latin typeface="Noto Sans Condensed Medium" charset="0"/>
              <a:ea typeface="Noto Sans Condensed Medium" charset="0"/>
              <a:cs typeface="Noto Sans Condensed Medium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9631B528-DDEA-644D-8EFC-F4500C805CF6}"/>
              </a:ext>
            </a:extLst>
          </p:cNvPr>
          <p:cNvSpPr txBox="1">
            <a:spLocks/>
          </p:cNvSpPr>
          <p:nvPr/>
        </p:nvSpPr>
        <p:spPr>
          <a:xfrm>
            <a:off x="222750" y="177425"/>
            <a:ext cx="10972800" cy="1025921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609585" rtl="0" eaLnBrk="1" latinLnBrk="0" hangingPunct="1">
              <a:spcBef>
                <a:spcPct val="0"/>
              </a:spcBef>
              <a:buNone/>
              <a:defRPr sz="5867" kern="1200">
                <a:solidFill>
                  <a:schemeClr val="bg1"/>
                </a:solidFill>
                <a:latin typeface="DIN Alternate Bold"/>
                <a:ea typeface="+mj-ea"/>
                <a:cs typeface="DIN Alternate Bold"/>
              </a:defRPr>
            </a:lvl1pPr>
          </a:lstStyle>
          <a:p>
            <a:r>
              <a:rPr lang="en-US" sz="4800" dirty="0" smtClean="0">
                <a:latin typeface="Noto Sans Condensed Medium" charset="0"/>
                <a:ea typeface="Noto Sans Condensed Medium" charset="0"/>
                <a:cs typeface="Noto Sans Condensed Medium" charset="0"/>
              </a:rPr>
              <a:t>Step 6 : Evaluation</a:t>
            </a:r>
            <a:endParaRPr lang="en-US" sz="4800" dirty="0">
              <a:latin typeface="Noto Sans Condensed Medium" charset="0"/>
              <a:ea typeface="Noto Sans Condensed Medium" charset="0"/>
              <a:cs typeface="Noto Sans Condensed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41595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1C543A99-1BB7-6942-93E2-EC5D7451EA9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22750" y="1203346"/>
            <a:ext cx="11644313" cy="5448466"/>
          </a:xfrm>
        </p:spPr>
        <p:txBody>
          <a:bodyPr/>
          <a:lstStyle/>
          <a:p>
            <a:pPr fontAlgn="base"/>
            <a:r>
              <a:rPr lang="en-US" sz="3200" dirty="0" smtClean="0">
                <a:latin typeface="Noto Sans Condensed Medium" charset="0"/>
                <a:ea typeface="Noto Sans Condensed Medium" charset="0"/>
                <a:cs typeface="Noto Sans Condensed Medium" charset="0"/>
              </a:rPr>
              <a:t>Incorporate qualitative </a:t>
            </a:r>
            <a:r>
              <a:rPr lang="en-US" sz="3200" dirty="0">
                <a:latin typeface="Noto Sans Condensed Medium" charset="0"/>
                <a:ea typeface="Noto Sans Condensed Medium" charset="0"/>
                <a:cs typeface="Noto Sans Condensed Medium" charset="0"/>
              </a:rPr>
              <a:t>and quantitative parameters that would showcase the political, economic, social and educational affects associated with it</a:t>
            </a:r>
            <a:r>
              <a:rPr lang="en-US" sz="3200" dirty="0" smtClean="0">
                <a:latin typeface="Noto Sans Condensed Medium" charset="0"/>
                <a:ea typeface="Noto Sans Condensed Medium" charset="0"/>
                <a:cs typeface="Noto Sans Condensed Medium" charset="0"/>
              </a:rPr>
              <a:t>.</a:t>
            </a:r>
          </a:p>
          <a:p>
            <a:pPr fontAlgn="base"/>
            <a:endParaRPr lang="en-US" sz="3200" dirty="0" smtClean="0">
              <a:latin typeface="Noto Sans Condensed Medium" charset="0"/>
              <a:ea typeface="Noto Sans Condensed Medium" charset="0"/>
              <a:cs typeface="Noto Sans Condensed Medium" charset="0"/>
            </a:endParaRPr>
          </a:p>
          <a:p>
            <a:pPr fontAlgn="base"/>
            <a:r>
              <a:rPr lang="en-US" sz="3200" dirty="0" smtClean="0">
                <a:latin typeface="Noto Sans Condensed Medium" charset="0"/>
                <a:ea typeface="Noto Sans Condensed Medium" charset="0"/>
                <a:cs typeface="Noto Sans Condensed Medium" charset="0"/>
              </a:rPr>
              <a:t>Learn more story </a:t>
            </a:r>
            <a:r>
              <a:rPr lang="en-US" sz="3200" dirty="0">
                <a:latin typeface="Noto Sans Condensed Medium" charset="0"/>
                <a:ea typeface="Noto Sans Condensed Medium" charset="0"/>
                <a:cs typeface="Noto Sans Condensed Medium" charset="0"/>
              </a:rPr>
              <a:t>boarding and scroll responsive </a:t>
            </a:r>
            <a:r>
              <a:rPr lang="en-US" sz="3200" dirty="0" smtClean="0">
                <a:latin typeface="Noto Sans Condensed Medium" charset="0"/>
                <a:ea typeface="Noto Sans Condensed Medium" charset="0"/>
                <a:cs typeface="Noto Sans Condensed Medium" charset="0"/>
              </a:rPr>
              <a:t>methods for </a:t>
            </a:r>
            <a:r>
              <a:rPr lang="en-US" sz="3200" dirty="0">
                <a:latin typeface="Noto Sans Condensed Medium" charset="0"/>
                <a:ea typeface="Noto Sans Condensed Medium" charset="0"/>
                <a:cs typeface="Noto Sans Condensed Medium" charset="0"/>
              </a:rPr>
              <a:t>future visualizations. </a:t>
            </a:r>
            <a:endParaRPr lang="en-US" sz="3200" dirty="0" smtClean="0">
              <a:latin typeface="Noto Sans Condensed Medium" charset="0"/>
              <a:ea typeface="Noto Sans Condensed Medium" charset="0"/>
              <a:cs typeface="Noto Sans Condensed Medium" charset="0"/>
            </a:endParaRPr>
          </a:p>
          <a:p>
            <a:pPr fontAlgn="base"/>
            <a:endParaRPr lang="en-US" sz="3200" dirty="0">
              <a:latin typeface="Noto Sans Condensed Medium" charset="0"/>
              <a:ea typeface="Noto Sans Condensed Medium" charset="0"/>
              <a:cs typeface="Noto Sans Condensed Medium" charset="0"/>
            </a:endParaRPr>
          </a:p>
          <a:p>
            <a:pPr fontAlgn="base"/>
            <a:r>
              <a:rPr lang="en-US" sz="3200" dirty="0" smtClean="0">
                <a:latin typeface="Noto Sans Condensed Medium" charset="0"/>
                <a:ea typeface="Noto Sans Condensed Medium" charset="0"/>
                <a:cs typeface="Noto Sans Condensed Medium" charset="0"/>
              </a:rPr>
              <a:t>Try better evaluations methods and use constructive feedback to improve current visualization.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8ED3127B-0F19-854A-B029-0108A0BA5534}"/>
              </a:ext>
            </a:extLst>
          </p:cNvPr>
          <p:cNvSpPr/>
          <p:nvPr/>
        </p:nvSpPr>
        <p:spPr>
          <a:xfrm>
            <a:off x="0" y="177425"/>
            <a:ext cx="12192000" cy="808694"/>
          </a:xfrm>
          <a:prstGeom prst="rect">
            <a:avLst/>
          </a:prstGeom>
          <a:solidFill>
            <a:srgbClr val="AF0F21"/>
          </a:solidFill>
          <a:ln>
            <a:noFill/>
          </a:ln>
          <a:effec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AF0F21"/>
              </a:solidFill>
              <a:latin typeface="Noto Sans Condensed Medium" charset="0"/>
              <a:ea typeface="Noto Sans Condensed Medium" charset="0"/>
              <a:cs typeface="Noto Sans Condensed Medium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9631B528-DDEA-644D-8EFC-F4500C805CF6}"/>
              </a:ext>
            </a:extLst>
          </p:cNvPr>
          <p:cNvSpPr txBox="1">
            <a:spLocks/>
          </p:cNvSpPr>
          <p:nvPr/>
        </p:nvSpPr>
        <p:spPr>
          <a:xfrm>
            <a:off x="222750" y="177425"/>
            <a:ext cx="10972800" cy="1025921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609585" rtl="0" eaLnBrk="1" latinLnBrk="0" hangingPunct="1">
              <a:spcBef>
                <a:spcPct val="0"/>
              </a:spcBef>
              <a:buNone/>
              <a:defRPr sz="5867" kern="1200">
                <a:solidFill>
                  <a:schemeClr val="bg1"/>
                </a:solidFill>
                <a:latin typeface="DIN Alternate Bold"/>
                <a:ea typeface="+mj-ea"/>
                <a:cs typeface="DIN Alternate Bold"/>
              </a:defRPr>
            </a:lvl1pPr>
          </a:lstStyle>
          <a:p>
            <a:r>
              <a:rPr lang="en-US" sz="4800" dirty="0" smtClean="0">
                <a:latin typeface="Noto Sans Condensed Medium" charset="0"/>
                <a:ea typeface="Noto Sans Condensed Medium" charset="0"/>
                <a:cs typeface="Noto Sans Condensed Medium" charset="0"/>
              </a:rPr>
              <a:t>Future Work</a:t>
            </a:r>
            <a:endParaRPr lang="en-US" sz="4800" dirty="0">
              <a:latin typeface="Noto Sans Condensed Medium" charset="0"/>
              <a:ea typeface="Noto Sans Condensed Medium" charset="0"/>
              <a:cs typeface="Noto Sans Condensed Medium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401365" y="-317350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457942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xmlns="" id="{6C27A6A8-E5B5-424C-B7BE-D6138CDF58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9053" y="2619213"/>
            <a:ext cx="6664845" cy="1115878"/>
          </a:xfrm>
        </p:spPr>
        <p:txBody>
          <a:bodyPr/>
          <a:lstStyle/>
          <a:p>
            <a:r>
              <a:rPr lang="en-US" sz="8800" dirty="0" smtClean="0"/>
              <a:t>Thank you</a:t>
            </a:r>
            <a:endParaRPr lang="en-US" sz="8800" dirty="0"/>
          </a:p>
        </p:txBody>
      </p:sp>
    </p:spTree>
    <p:extLst>
      <p:ext uri="{BB962C8B-B14F-4D97-AF65-F5344CB8AC3E}">
        <p14:creationId xmlns:p14="http://schemas.microsoft.com/office/powerpoint/2010/main" val="21270858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xmlns="" id="{1F3DA1E7-0103-5948-8D95-9B0F90DDEB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7964" y="6359563"/>
            <a:ext cx="10972800" cy="497619"/>
          </a:xfrm>
        </p:spPr>
        <p:txBody>
          <a:bodyPr/>
          <a:lstStyle/>
          <a:p>
            <a:r>
              <a:rPr lang="en-US" sz="2800" smtClean="0">
                <a:latin typeface="Noto Sans Condensed Medium" charset="0"/>
                <a:ea typeface="Noto Sans Condensed Medium" charset="0"/>
                <a:cs typeface="Noto Sans Condensed Medium" charset="0"/>
              </a:rPr>
              <a:t>Video</a:t>
            </a:r>
            <a:endParaRPr lang="en-US" sz="2800" dirty="0">
              <a:latin typeface="Noto Sans Condensed Medium" charset="0"/>
              <a:ea typeface="Noto Sans Condensed Medium" charset="0"/>
              <a:cs typeface="Noto Sans Condensed Medium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69E31811-AA25-284F-AEC6-50E97ABF9443}"/>
              </a:ext>
            </a:extLst>
          </p:cNvPr>
          <p:cNvSpPr/>
          <p:nvPr/>
        </p:nvSpPr>
        <p:spPr>
          <a:xfrm>
            <a:off x="0" y="393103"/>
            <a:ext cx="12192000" cy="1374737"/>
          </a:xfrm>
          <a:prstGeom prst="rect">
            <a:avLst/>
          </a:prstGeom>
          <a:solidFill>
            <a:srgbClr val="AF0F21"/>
          </a:solidFill>
          <a:ln>
            <a:noFill/>
          </a:ln>
          <a:effec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AF0F21"/>
              </a:solidFill>
              <a:latin typeface="Noto Sans Condensed Medium" charset="0"/>
              <a:ea typeface="Noto Sans Condensed Medium" charset="0"/>
              <a:cs typeface="Noto Sans Condensed Medium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xmlns="" id="{1F3DA1E7-0103-5948-8D95-9B0F90DDEB88}"/>
              </a:ext>
            </a:extLst>
          </p:cNvPr>
          <p:cNvSpPr txBox="1">
            <a:spLocks/>
          </p:cNvSpPr>
          <p:nvPr/>
        </p:nvSpPr>
        <p:spPr>
          <a:xfrm>
            <a:off x="721664" y="553941"/>
            <a:ext cx="10972800" cy="1025921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609585" rtl="0" eaLnBrk="1" latinLnBrk="0" hangingPunct="1">
              <a:spcBef>
                <a:spcPct val="0"/>
              </a:spcBef>
              <a:buNone/>
              <a:defRPr sz="5867" kern="1200">
                <a:solidFill>
                  <a:schemeClr val="bg1"/>
                </a:solidFill>
                <a:latin typeface="DIN Alternate Bold"/>
                <a:ea typeface="+mj-ea"/>
                <a:cs typeface="DIN Alternate Bold"/>
              </a:defRPr>
            </a:lvl1pPr>
          </a:lstStyle>
          <a:p>
            <a:r>
              <a:rPr lang="en-US" dirty="0" smtClean="0">
                <a:latin typeface="Noto Sans Condensed Medium" charset="0"/>
                <a:ea typeface="Noto Sans Condensed Medium" charset="0"/>
                <a:cs typeface="Noto Sans Condensed Medium" charset="0"/>
              </a:rPr>
              <a:t>Video Link</a:t>
            </a:r>
            <a:endParaRPr lang="en-US" dirty="0">
              <a:latin typeface="Noto Sans Condensed Medium" charset="0"/>
              <a:ea typeface="Noto Sans Condensed Medium" charset="0"/>
              <a:cs typeface="Noto Sans Condensed Medium" charset="0"/>
            </a:endParaRP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xmlns="" id="{1C543A99-1BB7-6942-93E2-EC5D7451EA9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5750" y="1928678"/>
            <a:ext cx="11644313" cy="4501973"/>
          </a:xfrm>
        </p:spPr>
        <p:txBody>
          <a:bodyPr/>
          <a:lstStyle/>
          <a:p>
            <a:pPr fontAlgn="base"/>
            <a:endParaRPr lang="en-US" sz="3200" dirty="0" smtClean="0">
              <a:hlinkClick r:id="rId2"/>
            </a:endParaRPr>
          </a:p>
          <a:p>
            <a:pPr fontAlgn="base"/>
            <a:endParaRPr lang="en-US" sz="3200" dirty="0">
              <a:hlinkClick r:id="rId2"/>
            </a:endParaRPr>
          </a:p>
          <a:p>
            <a:pPr fontAlgn="base"/>
            <a:endParaRPr lang="en-US" sz="3200" dirty="0" smtClean="0">
              <a:hlinkClick r:id="rId2"/>
            </a:endParaRPr>
          </a:p>
          <a:p>
            <a:pPr fontAlgn="base"/>
            <a:r>
              <a:rPr lang="en-US" sz="3200" dirty="0" smtClean="0">
                <a:solidFill>
                  <a:srgbClr val="AF0E20"/>
                </a:solidFill>
                <a:hlinkClick r:id="rId2"/>
              </a:rPr>
              <a:t>https</a:t>
            </a:r>
            <a:r>
              <a:rPr lang="en-US" sz="3200" dirty="0">
                <a:solidFill>
                  <a:srgbClr val="AF0E20"/>
                </a:solidFill>
                <a:hlinkClick r:id="rId2"/>
              </a:rPr>
              <a:t>://www.youtube.com/watch?v=L3XZHmBvLTw</a:t>
            </a:r>
            <a:endParaRPr lang="en-US" sz="2400" dirty="0">
              <a:solidFill>
                <a:srgbClr val="AF0E20"/>
              </a:solidFill>
              <a:latin typeface="Noto Sans Condensed Medium" charset="0"/>
              <a:ea typeface="Noto Sans Condensed Medium" charset="0"/>
              <a:cs typeface="Noto Sans Condensed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46607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23" descr="6677.jpg">
            <a:extLst>
              <a:ext uri="{FF2B5EF4-FFF2-40B4-BE49-F238E27FC236}">
                <a16:creationId xmlns:a16="http://schemas.microsoft.com/office/drawing/2014/main" xmlns="" id="{4FDFC25F-0DB8-9249-9CA4-B9BD67C0AD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32" b="7632"/>
          <a:stretch>
            <a:fillRect/>
          </a:stretch>
        </p:blipFill>
        <p:spPr>
          <a:xfrm>
            <a:off x="0" y="-6351"/>
            <a:ext cx="12192001" cy="686435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36F46302-CD8A-5245-B7FF-721360BFD3D5}"/>
              </a:ext>
            </a:extLst>
          </p:cNvPr>
          <p:cNvSpPr/>
          <p:nvPr/>
        </p:nvSpPr>
        <p:spPr>
          <a:xfrm>
            <a:off x="0" y="2654089"/>
            <a:ext cx="12191999" cy="3063959"/>
          </a:xfrm>
          <a:prstGeom prst="rect">
            <a:avLst/>
          </a:prstGeom>
          <a:solidFill>
            <a:srgbClr val="AF0F21"/>
          </a:solidFill>
          <a:ln>
            <a:noFill/>
          </a:ln>
          <a:effec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AF0F2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1685EB50-066E-E447-BFB0-CCBB3836CF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257" y="2970451"/>
            <a:ext cx="11040143" cy="1928733"/>
          </a:xfrm>
        </p:spPr>
        <p:txBody>
          <a:bodyPr/>
          <a:lstStyle/>
          <a:p>
            <a:r>
              <a:rPr lang="en-US" sz="3200" dirty="0"/>
              <a:t>CMPT 767: </a:t>
            </a:r>
            <a:r>
              <a:rPr lang="en-US" sz="3200" dirty="0" smtClean="0"/>
              <a:t>Visualization </a:t>
            </a:r>
            <a:r>
              <a:rPr lang="en-US" sz="3200" dirty="0"/>
              <a:t>(Fall 2019) – Final </a:t>
            </a:r>
            <a:r>
              <a:rPr lang="en-US" sz="3200" dirty="0" smtClean="0"/>
              <a:t>Project</a:t>
            </a:r>
            <a:r>
              <a:rPr lang="en-US" sz="3200" b="1" dirty="0" smtClean="0">
                <a:latin typeface="Noto Sans SemiBold" charset="0"/>
                <a:ea typeface="Noto Sans SemiBold" charset="0"/>
                <a:cs typeface="Noto Sans SemiBold" charset="0"/>
              </a:rPr>
              <a:t/>
            </a:r>
            <a:br>
              <a:rPr lang="en-US" sz="3200" b="1" dirty="0" smtClean="0">
                <a:latin typeface="Noto Sans SemiBold" charset="0"/>
                <a:ea typeface="Noto Sans SemiBold" charset="0"/>
                <a:cs typeface="Noto Sans SemiBold" charset="0"/>
              </a:rPr>
            </a:br>
            <a:r>
              <a:rPr lang="en-US" b="1" dirty="0" smtClean="0">
                <a:latin typeface="Noto Sans SemiBold" charset="0"/>
                <a:ea typeface="Noto Sans SemiBold" charset="0"/>
                <a:cs typeface="Noto Sans SemiBold" charset="0"/>
              </a:rPr>
              <a:t>Design Process</a:t>
            </a:r>
            <a:endParaRPr lang="en-US" b="1" dirty="0">
              <a:latin typeface="Noto Sans Condensed SemiBold" charset="0"/>
              <a:ea typeface="Noto Sans Condensed SemiBold" charset="0"/>
              <a:cs typeface="Noto Sans Condensed SemiBold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4EAD36BF-E373-E44B-92D9-D1ED3E79B99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42255" y="4969324"/>
            <a:ext cx="11040145" cy="492443"/>
          </a:xfrm>
        </p:spPr>
        <p:txBody>
          <a:bodyPr/>
          <a:lstStyle/>
          <a:p>
            <a:r>
              <a:rPr lang="en-US" b="1" i="1" dirty="0">
                <a:solidFill>
                  <a:schemeClr val="bg1"/>
                </a:solidFill>
                <a:latin typeface="Noto Sans SemiCondensed" charset="0"/>
                <a:ea typeface="Noto Sans SemiCondensed" charset="0"/>
                <a:cs typeface="Noto Sans SemiCondensed" charset="0"/>
              </a:rPr>
              <a:t>Anurag Bejju, </a:t>
            </a:r>
            <a:r>
              <a:rPr lang="en-US" b="1" i="1" dirty="0" smtClean="0">
                <a:solidFill>
                  <a:schemeClr val="bg1"/>
                </a:solidFill>
                <a:latin typeface="Noto Sans SemiCondensed" charset="0"/>
                <a:ea typeface="Noto Sans SemiCondensed" charset="0"/>
                <a:cs typeface="Noto Sans SemiCondensed" charset="0"/>
              </a:rPr>
              <a:t>Denise Chen</a:t>
            </a:r>
            <a:endParaRPr lang="en-US" b="1" i="1" dirty="0">
              <a:solidFill>
                <a:schemeClr val="bg1"/>
              </a:solidFill>
              <a:latin typeface="Noto Sans SemiCondensed" charset="0"/>
              <a:ea typeface="Noto Sans SemiCondensed" charset="0"/>
              <a:cs typeface="Noto Sans SemiCondensed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DE7B4BC1-9C9C-3C4A-9E14-60BEF52685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194" y="287877"/>
            <a:ext cx="5062436" cy="1191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9859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69E31811-AA25-284F-AEC6-50E97ABF9443}"/>
              </a:ext>
            </a:extLst>
          </p:cNvPr>
          <p:cNvSpPr/>
          <p:nvPr/>
        </p:nvSpPr>
        <p:spPr>
          <a:xfrm>
            <a:off x="0" y="393103"/>
            <a:ext cx="12192000" cy="1374737"/>
          </a:xfrm>
          <a:prstGeom prst="rect">
            <a:avLst/>
          </a:prstGeom>
          <a:solidFill>
            <a:srgbClr val="AF0F21"/>
          </a:solidFill>
          <a:ln>
            <a:noFill/>
          </a:ln>
          <a:effec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AF0F21"/>
              </a:solidFill>
              <a:latin typeface="Noto Sans Condensed Medium" charset="0"/>
              <a:ea typeface="Noto Sans Condensed Medium" charset="0"/>
              <a:cs typeface="Noto Sans Condensed Medium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1F3DA1E7-0103-5948-8D95-9B0F90DDEB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Noto Sans Condensed Medium" charset="0"/>
                <a:ea typeface="Noto Sans Condensed Medium" charset="0"/>
                <a:cs typeface="Noto Sans Condensed Medium" charset="0"/>
              </a:rPr>
              <a:t>Purpose</a:t>
            </a:r>
            <a:endParaRPr lang="en-US" dirty="0">
              <a:latin typeface="Noto Sans Condensed Medium" charset="0"/>
              <a:ea typeface="Noto Sans Condensed Medium" charset="0"/>
              <a:cs typeface="Noto Sans Condensed Medium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1C543A99-1BB7-6942-93E2-EC5D7451EA9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5750" y="1928678"/>
            <a:ext cx="11644313" cy="4501973"/>
          </a:xfrm>
        </p:spPr>
        <p:txBody>
          <a:bodyPr/>
          <a:lstStyle/>
          <a:p>
            <a:pPr fontAlgn="base"/>
            <a:r>
              <a:rPr lang="en-US" sz="3200" b="1" i="1" u="sng" dirty="0">
                <a:latin typeface="Noto Sans Condensed Medium" charset="0"/>
                <a:ea typeface="Noto Sans Condensed Medium" charset="0"/>
                <a:cs typeface="Noto Sans Condensed Medium" charset="0"/>
              </a:rPr>
              <a:t>Purpose 1: </a:t>
            </a:r>
            <a:r>
              <a:rPr lang="en-US" sz="3200" b="1" i="1" u="sng" dirty="0" smtClean="0">
                <a:latin typeface="Noto Sans Condensed Medium" charset="0"/>
                <a:ea typeface="Noto Sans Condensed Medium" charset="0"/>
                <a:cs typeface="Noto Sans Condensed Medium" charset="0"/>
              </a:rPr>
              <a:t> </a:t>
            </a:r>
            <a:r>
              <a:rPr lang="en-US" sz="3200" dirty="0" smtClean="0">
                <a:latin typeface="Noto Sans Condensed Medium" charset="0"/>
                <a:ea typeface="Noto Sans Condensed Medium" charset="0"/>
                <a:cs typeface="Noto Sans Condensed Medium" charset="0"/>
              </a:rPr>
              <a:t>Visualize ranking of each country on yearly basis. </a:t>
            </a:r>
          </a:p>
          <a:p>
            <a:pPr fontAlgn="base"/>
            <a:endParaRPr lang="en-US" sz="3200" dirty="0" smtClean="0">
              <a:latin typeface="Noto Sans Condensed Medium" charset="0"/>
              <a:ea typeface="Noto Sans Condensed Medium" charset="0"/>
              <a:cs typeface="Noto Sans Condensed Medium" charset="0"/>
            </a:endParaRPr>
          </a:p>
          <a:p>
            <a:pPr fontAlgn="base"/>
            <a:r>
              <a:rPr lang="en-US" sz="3200" b="1" i="1" u="sng" dirty="0" smtClean="0">
                <a:latin typeface="Noto Sans Condensed Medium" charset="0"/>
                <a:ea typeface="Noto Sans Condensed Medium" charset="0"/>
                <a:cs typeface="Noto Sans Condensed Medium" charset="0"/>
              </a:rPr>
              <a:t> </a:t>
            </a:r>
            <a:r>
              <a:rPr lang="en-US" sz="3200" b="1" i="1" u="sng" dirty="0">
                <a:latin typeface="Noto Sans Condensed Medium" charset="0"/>
                <a:ea typeface="Noto Sans Condensed Medium" charset="0"/>
                <a:cs typeface="Noto Sans Condensed Medium" charset="0"/>
              </a:rPr>
              <a:t>Purpose 2: </a:t>
            </a:r>
            <a:r>
              <a:rPr lang="en-US" sz="3200" b="1" i="1" u="sng" dirty="0" smtClean="0">
                <a:latin typeface="Noto Sans Condensed Medium" charset="0"/>
                <a:ea typeface="Noto Sans Condensed Medium" charset="0"/>
                <a:cs typeface="Noto Sans Condensed Medium" charset="0"/>
              </a:rPr>
              <a:t> </a:t>
            </a:r>
            <a:r>
              <a:rPr lang="en-US" sz="3200" dirty="0" smtClean="0">
                <a:latin typeface="Noto Sans Condensed Medium" charset="0"/>
                <a:ea typeface="Noto Sans Condensed Medium" charset="0"/>
                <a:cs typeface="Noto Sans Condensed Medium" charset="0"/>
              </a:rPr>
              <a:t>Visualize the </a:t>
            </a:r>
            <a:r>
              <a:rPr lang="en-US" sz="3200" dirty="0">
                <a:latin typeface="Noto Sans Condensed Medium" charset="0"/>
                <a:ea typeface="Noto Sans Condensed Medium" charset="0"/>
                <a:cs typeface="Noto Sans Condensed Medium" charset="0"/>
              </a:rPr>
              <a:t>male vs female share (percent) </a:t>
            </a:r>
            <a:r>
              <a:rPr lang="en-US" sz="3200" dirty="0" smtClean="0">
                <a:latin typeface="Noto Sans Condensed Medium" charset="0"/>
                <a:ea typeface="Noto Sans Condensed Medium" charset="0"/>
                <a:cs typeface="Noto Sans Condensed Medium" charset="0"/>
              </a:rPr>
              <a:t>for a particular countries parliament.  </a:t>
            </a:r>
          </a:p>
          <a:p>
            <a:pPr fontAlgn="base"/>
            <a:endParaRPr lang="en-US" sz="3200" dirty="0" smtClean="0">
              <a:latin typeface="Noto Sans Condensed Medium" charset="0"/>
              <a:ea typeface="Noto Sans Condensed Medium" charset="0"/>
              <a:cs typeface="Noto Sans Condensed Medium" charset="0"/>
            </a:endParaRPr>
          </a:p>
          <a:p>
            <a:pPr fontAlgn="base"/>
            <a:r>
              <a:rPr lang="en-US" sz="3200" b="1" i="1" u="sng" dirty="0" smtClean="0">
                <a:latin typeface="Noto Sans Condensed Medium" charset="0"/>
                <a:ea typeface="Noto Sans Condensed Medium" charset="0"/>
                <a:cs typeface="Noto Sans Condensed Medium" charset="0"/>
              </a:rPr>
              <a:t>Purpose </a:t>
            </a:r>
            <a:r>
              <a:rPr lang="en-US" sz="3200" b="1" i="1" u="sng" dirty="0">
                <a:latin typeface="Noto Sans Condensed Medium" charset="0"/>
                <a:ea typeface="Noto Sans Condensed Medium" charset="0"/>
                <a:cs typeface="Noto Sans Condensed Medium" charset="0"/>
              </a:rPr>
              <a:t>3: </a:t>
            </a:r>
            <a:r>
              <a:rPr lang="en-US" sz="3200" b="1" i="1" u="sng" dirty="0" smtClean="0">
                <a:latin typeface="Noto Sans Condensed Medium" charset="0"/>
                <a:ea typeface="Noto Sans Condensed Medium" charset="0"/>
                <a:cs typeface="Noto Sans Condensed Medium" charset="0"/>
              </a:rPr>
              <a:t> </a:t>
            </a:r>
            <a:r>
              <a:rPr lang="en-US" sz="3200" dirty="0" smtClean="0">
                <a:latin typeface="Noto Sans Condensed Medium" charset="0"/>
                <a:ea typeface="Noto Sans Condensed Medium" charset="0"/>
                <a:cs typeface="Noto Sans Condensed Medium" charset="0"/>
              </a:rPr>
              <a:t>Visualize the </a:t>
            </a:r>
            <a:r>
              <a:rPr lang="en-US" sz="3200" dirty="0">
                <a:latin typeface="Noto Sans Condensed Medium" charset="0"/>
                <a:ea typeface="Noto Sans Condensed Medium" charset="0"/>
                <a:cs typeface="Noto Sans Condensed Medium" charset="0"/>
              </a:rPr>
              <a:t>actual </a:t>
            </a:r>
            <a:r>
              <a:rPr lang="en-US" sz="3200" dirty="0" smtClean="0">
                <a:latin typeface="Noto Sans Condensed Medium" charset="0"/>
                <a:ea typeface="Noto Sans Condensed Medium" charset="0"/>
                <a:cs typeface="Noto Sans Condensed Medium" charset="0"/>
              </a:rPr>
              <a:t>parliaments composition </a:t>
            </a:r>
            <a:r>
              <a:rPr lang="en-US" sz="3200" dirty="0">
                <a:latin typeface="Noto Sans Condensed Medium" charset="0"/>
                <a:ea typeface="Noto Sans Condensed Medium" charset="0"/>
                <a:cs typeface="Noto Sans Condensed Medium" charset="0"/>
              </a:rPr>
              <a:t>of that </a:t>
            </a:r>
            <a:r>
              <a:rPr lang="en-US" sz="3200" dirty="0" smtClean="0">
                <a:latin typeface="Noto Sans Condensed Medium" charset="0"/>
                <a:ea typeface="Noto Sans Condensed Medium" charset="0"/>
                <a:cs typeface="Noto Sans Condensed Medium" charset="0"/>
              </a:rPr>
              <a:t>country  divided based on gender. </a:t>
            </a:r>
          </a:p>
          <a:p>
            <a:pPr fontAlgn="base"/>
            <a:r>
              <a:rPr lang="en-US" sz="2400" dirty="0" smtClean="0">
                <a:latin typeface="Noto Sans Condensed Medium" charset="0"/>
                <a:ea typeface="Noto Sans Condensed Medium" charset="0"/>
                <a:cs typeface="Noto Sans Condensed Medium" charset="0"/>
              </a:rPr>
              <a:t>(</a:t>
            </a:r>
            <a:r>
              <a:rPr lang="en-US" sz="2400" dirty="0" err="1" smtClean="0">
                <a:latin typeface="Noto Sans Condensed Medium" charset="0"/>
                <a:ea typeface="Noto Sans Condensed Medium" charset="0"/>
                <a:cs typeface="Noto Sans Condensed Medium" charset="0"/>
              </a:rPr>
              <a:t>eg</a:t>
            </a:r>
            <a:r>
              <a:rPr lang="en-US" sz="2400" dirty="0" smtClean="0">
                <a:latin typeface="Noto Sans Condensed Medium" charset="0"/>
                <a:ea typeface="Noto Sans Condensed Medium" charset="0"/>
                <a:cs typeface="Noto Sans Condensed Medium" charset="0"/>
              </a:rPr>
              <a:t>: if 400 seats -&gt; 120 are female, 260 are male rep. seats.)</a:t>
            </a:r>
            <a:endParaRPr lang="en-US" sz="2400" dirty="0">
              <a:latin typeface="Noto Sans Condensed Medium" charset="0"/>
              <a:ea typeface="Noto Sans Condensed Medium" charset="0"/>
              <a:cs typeface="Noto Sans Condensed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34726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69E31811-AA25-284F-AEC6-50E97ABF9443}"/>
              </a:ext>
            </a:extLst>
          </p:cNvPr>
          <p:cNvSpPr/>
          <p:nvPr/>
        </p:nvSpPr>
        <p:spPr>
          <a:xfrm>
            <a:off x="0" y="393103"/>
            <a:ext cx="12192000" cy="1374737"/>
          </a:xfrm>
          <a:prstGeom prst="rect">
            <a:avLst/>
          </a:prstGeom>
          <a:solidFill>
            <a:srgbClr val="AF0F21"/>
          </a:solidFill>
          <a:ln>
            <a:noFill/>
          </a:ln>
          <a:effec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AF0F21"/>
              </a:solidFill>
              <a:latin typeface="Noto Sans Condensed Medium" charset="0"/>
              <a:ea typeface="Noto Sans Condensed Medium" charset="0"/>
              <a:cs typeface="Noto Sans Condensed Medium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1F3DA1E7-0103-5948-8D95-9B0F90DDEB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Noto Sans Condensed Medium" charset="0"/>
                <a:ea typeface="Noto Sans Condensed Medium" charset="0"/>
                <a:cs typeface="Noto Sans Condensed Medium" charset="0"/>
              </a:rPr>
              <a:t>Step 1 : Understanding Data</a:t>
            </a:r>
            <a:endParaRPr lang="en-US" dirty="0">
              <a:latin typeface="Noto Sans Condensed Medium" charset="0"/>
              <a:ea typeface="Noto Sans Condensed Medium" charset="0"/>
              <a:cs typeface="Noto Sans Condensed Medium" charset="0"/>
            </a:endParaRPr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7663412"/>
              </p:ext>
            </p:extLst>
          </p:nvPr>
        </p:nvGraphicFramePr>
        <p:xfrm>
          <a:off x="586726" y="2083399"/>
          <a:ext cx="4754042" cy="413717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727974"/>
                <a:gridCol w="2026068"/>
              </a:tblGrid>
              <a:tr h="743744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 smtClean="0">
                          <a:effectLst/>
                        </a:rPr>
                        <a:t>Features</a:t>
                      </a:r>
                      <a:endParaRPr lang="en-US" sz="3200" dirty="0">
                        <a:effectLst/>
                        <a:latin typeface="Times New Roman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 smtClean="0">
                          <a:effectLst/>
                        </a:rPr>
                        <a:t>Examples</a:t>
                      </a:r>
                      <a:endParaRPr lang="en-US" sz="3200" dirty="0">
                        <a:effectLst/>
                        <a:latin typeface="Times New Roman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>
                    <a:solidFill>
                      <a:schemeClr val="tx2">
                        <a:lumMod val="50000"/>
                      </a:schemeClr>
                    </a:solidFill>
                  </a:tcPr>
                </a:tc>
              </a:tr>
              <a:tr h="47751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 smtClean="0">
                          <a:effectLst/>
                        </a:rPr>
                        <a:t>Rank</a:t>
                      </a:r>
                      <a:endParaRPr lang="en-US" sz="3200" dirty="0">
                        <a:effectLst/>
                        <a:latin typeface="Times New Roman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1,2,3 </a:t>
                      </a:r>
                      <a:r>
                        <a:rPr lang="mr-IN" sz="3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…</a:t>
                      </a:r>
                      <a:endParaRPr lang="en-US" sz="3200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</a:tr>
              <a:tr h="47751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 smtClean="0">
                          <a:effectLst/>
                        </a:rPr>
                        <a:t>Name</a:t>
                      </a:r>
                      <a:endParaRPr lang="en-US" sz="3200" dirty="0">
                        <a:effectLst/>
                        <a:latin typeface="Times New Roman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India, China</a:t>
                      </a:r>
                      <a:endParaRPr lang="en-US" sz="2800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</a:tr>
              <a:tr h="47751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Year</a:t>
                      </a:r>
                      <a:endParaRPr lang="en-US" sz="3200" dirty="0">
                        <a:effectLst/>
                        <a:latin typeface="Times New Roman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2019, 2018 ..</a:t>
                      </a:r>
                      <a:endParaRPr lang="en-US" sz="2800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</a:tr>
              <a:tr h="47751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 smtClean="0">
                          <a:effectLst/>
                        </a:rPr>
                        <a:t>Total</a:t>
                      </a:r>
                      <a:r>
                        <a:rPr lang="en-US" sz="2800" baseline="0" dirty="0" smtClean="0">
                          <a:effectLst/>
                        </a:rPr>
                        <a:t> </a:t>
                      </a:r>
                      <a:r>
                        <a:rPr lang="en-US" sz="2800" dirty="0" smtClean="0">
                          <a:effectLst/>
                        </a:rPr>
                        <a:t>women </a:t>
                      </a:r>
                      <a:r>
                        <a:rPr lang="en-US" sz="2800" dirty="0" err="1" smtClean="0">
                          <a:effectLst/>
                        </a:rPr>
                        <a:t>cnt</a:t>
                      </a:r>
                      <a:endParaRPr lang="en-US" sz="3200" dirty="0">
                        <a:effectLst/>
                        <a:latin typeface="Times New Roman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120</a:t>
                      </a:r>
                      <a:endParaRPr lang="en-US" sz="3200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</a:tr>
              <a:tr h="47751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 smtClean="0">
                          <a:effectLst/>
                        </a:rPr>
                        <a:t>Total</a:t>
                      </a:r>
                      <a:r>
                        <a:rPr lang="en-US" sz="2800" baseline="0" dirty="0" smtClean="0">
                          <a:effectLst/>
                        </a:rPr>
                        <a:t> </a:t>
                      </a:r>
                      <a:r>
                        <a:rPr lang="en-US" sz="2800" dirty="0" smtClean="0">
                          <a:effectLst/>
                        </a:rPr>
                        <a:t>men </a:t>
                      </a:r>
                      <a:r>
                        <a:rPr lang="en-US" sz="2800" dirty="0" err="1" smtClean="0">
                          <a:effectLst/>
                        </a:rPr>
                        <a:t>cnt</a:t>
                      </a:r>
                      <a:endParaRPr lang="en-US" sz="3200" dirty="0">
                        <a:effectLst/>
                        <a:latin typeface="Times New Roman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380</a:t>
                      </a:r>
                      <a:endParaRPr lang="en-US" sz="3200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</a:tr>
              <a:tr h="47751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 smtClean="0">
                          <a:effectLst/>
                          <a:latin typeface="+mn-lt"/>
                          <a:ea typeface="+mn-ea"/>
                          <a:cs typeface="+mn-cs"/>
                        </a:rPr>
                        <a:t>Total</a:t>
                      </a:r>
                      <a:r>
                        <a:rPr lang="en-US" sz="2800" baseline="0" dirty="0" smtClean="0">
                          <a:effectLst/>
                          <a:latin typeface="+mn-lt"/>
                          <a:ea typeface="+mn-ea"/>
                          <a:cs typeface="+mn-cs"/>
                        </a:rPr>
                        <a:t> count</a:t>
                      </a:r>
                      <a:endParaRPr lang="en-US" sz="3200" dirty="0">
                        <a:effectLst/>
                        <a:latin typeface="Times New Roman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400</a:t>
                      </a:r>
                      <a:endParaRPr lang="en-US" sz="3200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</a:tr>
              <a:tr h="47751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 smtClean="0">
                          <a:effectLst/>
                        </a:rPr>
                        <a:t>Female percent</a:t>
                      </a:r>
                      <a:endParaRPr lang="en-US" sz="3200" dirty="0">
                        <a:effectLst/>
                        <a:latin typeface="Times New Roman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30%</a:t>
                      </a:r>
                      <a:endParaRPr lang="en-US" sz="3200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981041"/>
              </p:ext>
            </p:extLst>
          </p:nvPr>
        </p:nvGraphicFramePr>
        <p:xfrm>
          <a:off x="6105487" y="2114549"/>
          <a:ext cx="2330943" cy="405520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330943"/>
              </a:tblGrid>
              <a:tr h="712594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Abstract Type</a:t>
                      </a:r>
                      <a:endParaRPr lang="en-US" sz="3200" dirty="0">
                        <a:effectLst/>
                        <a:latin typeface="Times New Roman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>
                    <a:solidFill>
                      <a:schemeClr val="tx2">
                        <a:lumMod val="50000"/>
                      </a:schemeClr>
                    </a:solidFill>
                  </a:tcPr>
                </a:tc>
              </a:tr>
              <a:tr h="47751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 smtClean="0">
                          <a:effectLst/>
                        </a:rPr>
                        <a:t>Ordinal</a:t>
                      </a:r>
                      <a:endParaRPr lang="en-US" sz="3200" dirty="0">
                        <a:effectLst/>
                        <a:latin typeface="Times New Roman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</a:tr>
              <a:tr h="47751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Nominal</a:t>
                      </a:r>
                      <a:endParaRPr lang="en-US" sz="3200" dirty="0">
                        <a:effectLst/>
                        <a:latin typeface="Times New Roman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</a:tr>
              <a:tr h="47751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 smtClean="0">
                          <a:effectLst/>
                        </a:rPr>
                        <a:t>Interval</a:t>
                      </a:r>
                      <a:endParaRPr lang="en-US" sz="3200" dirty="0">
                        <a:effectLst/>
                        <a:latin typeface="Times New Roman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</a:tr>
              <a:tr h="47751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 smtClean="0">
                          <a:effectLst/>
                        </a:rPr>
                        <a:t>Ratio</a:t>
                      </a:r>
                      <a:endParaRPr lang="en-US" sz="3200" dirty="0">
                        <a:effectLst/>
                        <a:latin typeface="Times New Roman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</a:tr>
              <a:tr h="47751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Ratio</a:t>
                      </a:r>
                      <a:endParaRPr lang="en-US" sz="3200" dirty="0">
                        <a:effectLst/>
                        <a:latin typeface="Times New Roman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</a:tr>
              <a:tr h="47751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Ratio</a:t>
                      </a:r>
                      <a:endParaRPr lang="en-US" sz="3200" dirty="0">
                        <a:effectLst/>
                        <a:latin typeface="Times New Roman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</a:tr>
              <a:tr h="47751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Ratio</a:t>
                      </a:r>
                      <a:endParaRPr lang="en-US" sz="3200" dirty="0">
                        <a:effectLst/>
                        <a:latin typeface="Times New Roman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0035239"/>
              </p:ext>
            </p:extLst>
          </p:nvPr>
        </p:nvGraphicFramePr>
        <p:xfrm>
          <a:off x="9187739" y="2248552"/>
          <a:ext cx="2228850" cy="37872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228850"/>
              </a:tblGrid>
              <a:tr h="348261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 smtClean="0">
                          <a:effectLst/>
                        </a:rPr>
                        <a:t>Physical</a:t>
                      </a:r>
                      <a:r>
                        <a:rPr lang="en-US" sz="3200" baseline="0" dirty="0">
                          <a:effectLst/>
                        </a:rPr>
                        <a:t> </a:t>
                      </a:r>
                      <a:r>
                        <a:rPr lang="en-US" sz="2800" dirty="0" smtClean="0">
                          <a:effectLst/>
                        </a:rPr>
                        <a:t>Type</a:t>
                      </a:r>
                      <a:endParaRPr lang="en-US" sz="3200" dirty="0">
                        <a:effectLst/>
                        <a:latin typeface="Times New Roman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>
                    <a:solidFill>
                      <a:schemeClr val="tx2">
                        <a:lumMod val="50000"/>
                      </a:schemeClr>
                    </a:solidFill>
                  </a:tcPr>
                </a:tc>
              </a:tr>
              <a:tr h="47136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 smtClean="0">
                          <a:effectLst/>
                        </a:rPr>
                        <a:t>Integer</a:t>
                      </a:r>
                      <a:endParaRPr lang="en-US" sz="3200" dirty="0">
                        <a:effectLst/>
                        <a:latin typeface="Times New Roman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</a:tr>
              <a:tr h="47136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String</a:t>
                      </a:r>
                      <a:endParaRPr lang="en-US" sz="3200" dirty="0">
                        <a:effectLst/>
                        <a:latin typeface="Times New Roman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</a:tr>
              <a:tr h="47136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 smtClean="0">
                          <a:effectLst/>
                        </a:rPr>
                        <a:t>Integer</a:t>
                      </a:r>
                      <a:endParaRPr lang="en-US" sz="3200" dirty="0">
                        <a:effectLst/>
                        <a:latin typeface="Times New Roman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</a:tr>
              <a:tr h="47136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 smtClean="0">
                          <a:effectLst/>
                        </a:rPr>
                        <a:t>Float</a:t>
                      </a:r>
                      <a:endParaRPr lang="en-US" sz="3200" dirty="0">
                        <a:effectLst/>
                        <a:latin typeface="Times New Roman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</a:tr>
              <a:tr h="47136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Float</a:t>
                      </a:r>
                      <a:endParaRPr lang="en-US" sz="3200" dirty="0">
                        <a:effectLst/>
                        <a:latin typeface="Times New Roman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</a:tr>
              <a:tr h="47136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Float</a:t>
                      </a:r>
                      <a:endParaRPr lang="en-US" sz="3200" dirty="0">
                        <a:effectLst/>
                        <a:latin typeface="Times New Roman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</a:tr>
              <a:tr h="47136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Float</a:t>
                      </a:r>
                      <a:endParaRPr lang="en-US" sz="3200" dirty="0">
                        <a:effectLst/>
                        <a:latin typeface="Times New Roman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  <p:cxnSp>
        <p:nvCxnSpPr>
          <p:cNvPr id="7" name="Straight Arrow Connector 6"/>
          <p:cNvCxnSpPr/>
          <p:nvPr/>
        </p:nvCxnSpPr>
        <p:spPr>
          <a:xfrm>
            <a:off x="5340771" y="3012356"/>
            <a:ext cx="76471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5340771" y="3450506"/>
            <a:ext cx="76471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5340771" y="3921993"/>
            <a:ext cx="76471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5340770" y="4431580"/>
            <a:ext cx="76471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5354178" y="4869730"/>
            <a:ext cx="76471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5354178" y="5379318"/>
            <a:ext cx="76471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5354178" y="5860330"/>
            <a:ext cx="76471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8436432" y="3012356"/>
            <a:ext cx="76471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8436431" y="3474318"/>
            <a:ext cx="76471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8436431" y="3936280"/>
            <a:ext cx="76471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8436431" y="4431581"/>
            <a:ext cx="76471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8436431" y="4869731"/>
            <a:ext cx="76471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8436431" y="5379319"/>
            <a:ext cx="76471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8436431" y="5822230"/>
            <a:ext cx="76471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30483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69E31811-AA25-284F-AEC6-50E97ABF9443}"/>
              </a:ext>
            </a:extLst>
          </p:cNvPr>
          <p:cNvSpPr/>
          <p:nvPr/>
        </p:nvSpPr>
        <p:spPr>
          <a:xfrm>
            <a:off x="0" y="393103"/>
            <a:ext cx="12192000" cy="1374737"/>
          </a:xfrm>
          <a:prstGeom prst="rect">
            <a:avLst/>
          </a:prstGeom>
          <a:solidFill>
            <a:srgbClr val="AF0F21"/>
          </a:solidFill>
          <a:ln>
            <a:noFill/>
          </a:ln>
          <a:effec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AF0F21"/>
              </a:solidFill>
              <a:latin typeface="Noto Sans Condensed Medium" charset="0"/>
              <a:ea typeface="Noto Sans Condensed Medium" charset="0"/>
              <a:cs typeface="Noto Sans Condensed Medium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1F3DA1E7-0103-5948-8D95-9B0F90DDEB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Noto Sans Condensed Medium" charset="0"/>
                <a:ea typeface="Noto Sans Condensed Medium" charset="0"/>
                <a:cs typeface="Noto Sans Condensed Medium" charset="0"/>
              </a:rPr>
              <a:t>Step 2 : Visual Encoding </a:t>
            </a:r>
            <a:r>
              <a:rPr lang="en-US" sz="2400" dirty="0" smtClean="0">
                <a:latin typeface="Noto Sans Condensed Medium" charset="0"/>
                <a:ea typeface="Noto Sans Condensed Medium" charset="0"/>
                <a:cs typeface="Noto Sans Condensed Medium" charset="0"/>
              </a:rPr>
              <a:t>(using </a:t>
            </a:r>
            <a:r>
              <a:rPr lang="en-US" sz="2400" dirty="0" err="1" smtClean="0">
                <a:latin typeface="Noto Sans Condensed Medium" charset="0"/>
                <a:ea typeface="Noto Sans Condensed Medium" charset="0"/>
                <a:cs typeface="Noto Sans Condensed Medium" charset="0"/>
              </a:rPr>
              <a:t>Bertin</a:t>
            </a:r>
            <a:r>
              <a:rPr lang="en-US" sz="2400" dirty="0" smtClean="0">
                <a:latin typeface="Noto Sans Condensed Medium" charset="0"/>
                <a:ea typeface="Noto Sans Condensed Medium" charset="0"/>
                <a:cs typeface="Noto Sans Condensed Medium" charset="0"/>
              </a:rPr>
              <a:t> Visual Variable)</a:t>
            </a:r>
            <a:endParaRPr lang="en-US" dirty="0">
              <a:latin typeface="Noto Sans Condensed Medium" charset="0"/>
              <a:ea typeface="Noto Sans Condensed Medium" charset="0"/>
              <a:cs typeface="Noto Sans Condensed Medium" charset="0"/>
            </a:endParaRPr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5656060"/>
              </p:ext>
            </p:extLst>
          </p:nvPr>
        </p:nvGraphicFramePr>
        <p:xfrm>
          <a:off x="586726" y="2083399"/>
          <a:ext cx="4754042" cy="413717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727974"/>
                <a:gridCol w="2026068"/>
              </a:tblGrid>
              <a:tr h="743744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 smtClean="0">
                          <a:effectLst/>
                        </a:rPr>
                        <a:t>Features</a:t>
                      </a:r>
                      <a:endParaRPr lang="en-US" sz="3200" dirty="0">
                        <a:effectLst/>
                        <a:latin typeface="Times New Roman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 smtClean="0">
                          <a:effectLst/>
                        </a:rPr>
                        <a:t>Examples</a:t>
                      </a:r>
                      <a:endParaRPr lang="en-US" sz="3200" dirty="0">
                        <a:effectLst/>
                        <a:latin typeface="Times New Roman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>
                    <a:solidFill>
                      <a:schemeClr val="tx2">
                        <a:lumMod val="50000"/>
                      </a:schemeClr>
                    </a:solidFill>
                  </a:tcPr>
                </a:tc>
              </a:tr>
              <a:tr h="47751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 smtClean="0">
                          <a:effectLst/>
                        </a:rPr>
                        <a:t>Rank</a:t>
                      </a:r>
                      <a:endParaRPr lang="en-US" sz="3200" dirty="0">
                        <a:effectLst/>
                        <a:latin typeface="Times New Roman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1,2,3 </a:t>
                      </a:r>
                      <a:r>
                        <a:rPr lang="mr-IN" sz="3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…</a:t>
                      </a:r>
                      <a:endParaRPr lang="en-US" sz="3200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</a:tr>
              <a:tr h="47751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 smtClean="0">
                          <a:effectLst/>
                        </a:rPr>
                        <a:t>Name</a:t>
                      </a:r>
                      <a:endParaRPr lang="en-US" sz="3200" dirty="0">
                        <a:effectLst/>
                        <a:latin typeface="Times New Roman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India, China</a:t>
                      </a:r>
                      <a:endParaRPr lang="en-US" sz="2800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</a:tr>
              <a:tr h="47751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Year</a:t>
                      </a:r>
                      <a:endParaRPr lang="en-US" sz="3200" dirty="0">
                        <a:effectLst/>
                        <a:latin typeface="Times New Roman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2019, 2018 ..</a:t>
                      </a:r>
                      <a:endParaRPr lang="en-US" sz="2800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</a:tr>
              <a:tr h="47751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 smtClean="0">
                          <a:effectLst/>
                        </a:rPr>
                        <a:t>Total</a:t>
                      </a:r>
                      <a:r>
                        <a:rPr lang="en-US" sz="2800" baseline="0" dirty="0" smtClean="0">
                          <a:effectLst/>
                        </a:rPr>
                        <a:t> </a:t>
                      </a:r>
                      <a:r>
                        <a:rPr lang="en-US" sz="2800" dirty="0" smtClean="0">
                          <a:effectLst/>
                        </a:rPr>
                        <a:t>women </a:t>
                      </a:r>
                      <a:r>
                        <a:rPr lang="en-US" sz="2800" dirty="0" err="1" smtClean="0">
                          <a:effectLst/>
                        </a:rPr>
                        <a:t>cnt</a:t>
                      </a:r>
                      <a:endParaRPr lang="en-US" sz="3200" dirty="0">
                        <a:effectLst/>
                        <a:latin typeface="Times New Roman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120</a:t>
                      </a:r>
                      <a:endParaRPr lang="en-US" sz="3200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</a:tr>
              <a:tr h="47751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 smtClean="0">
                          <a:effectLst/>
                        </a:rPr>
                        <a:t>Total</a:t>
                      </a:r>
                      <a:r>
                        <a:rPr lang="en-US" sz="2800" baseline="0" dirty="0" smtClean="0">
                          <a:effectLst/>
                        </a:rPr>
                        <a:t> </a:t>
                      </a:r>
                      <a:r>
                        <a:rPr lang="en-US" sz="2800" dirty="0" smtClean="0">
                          <a:effectLst/>
                        </a:rPr>
                        <a:t>men </a:t>
                      </a:r>
                      <a:r>
                        <a:rPr lang="en-US" sz="2800" dirty="0" err="1" smtClean="0">
                          <a:effectLst/>
                        </a:rPr>
                        <a:t>cnt</a:t>
                      </a:r>
                      <a:endParaRPr lang="en-US" sz="3200" dirty="0">
                        <a:effectLst/>
                        <a:latin typeface="Times New Roman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380</a:t>
                      </a:r>
                      <a:endParaRPr lang="en-US" sz="3200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</a:tr>
              <a:tr h="47751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 smtClean="0">
                          <a:effectLst/>
                          <a:latin typeface="+mn-lt"/>
                          <a:ea typeface="+mn-ea"/>
                          <a:cs typeface="+mn-cs"/>
                        </a:rPr>
                        <a:t>Total</a:t>
                      </a:r>
                      <a:r>
                        <a:rPr lang="en-US" sz="2800" baseline="0" dirty="0" smtClean="0">
                          <a:effectLst/>
                          <a:latin typeface="+mn-lt"/>
                          <a:ea typeface="+mn-ea"/>
                          <a:cs typeface="+mn-cs"/>
                        </a:rPr>
                        <a:t> count</a:t>
                      </a:r>
                      <a:endParaRPr lang="en-US" sz="3200" dirty="0">
                        <a:effectLst/>
                        <a:latin typeface="Times New Roman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400</a:t>
                      </a:r>
                      <a:endParaRPr lang="en-US" sz="3200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</a:tr>
              <a:tr h="47751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 smtClean="0">
                          <a:effectLst/>
                        </a:rPr>
                        <a:t>Female percent</a:t>
                      </a:r>
                      <a:endParaRPr lang="en-US" sz="3200" dirty="0">
                        <a:effectLst/>
                        <a:latin typeface="Times New Roman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30%</a:t>
                      </a:r>
                      <a:endParaRPr lang="en-US" sz="3200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7927008"/>
              </p:ext>
            </p:extLst>
          </p:nvPr>
        </p:nvGraphicFramePr>
        <p:xfrm>
          <a:off x="6105487" y="2114549"/>
          <a:ext cx="2330943" cy="405520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330943"/>
              </a:tblGrid>
              <a:tr h="712594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 smtClean="0">
                          <a:effectLst/>
                        </a:rPr>
                        <a:t>Characteristics </a:t>
                      </a:r>
                      <a:endParaRPr lang="en-US" sz="3200" dirty="0">
                        <a:effectLst/>
                        <a:latin typeface="Times New Roman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>
                    <a:solidFill>
                      <a:schemeClr val="tx2">
                        <a:lumMod val="50000"/>
                      </a:schemeClr>
                    </a:solidFill>
                  </a:tcPr>
                </a:tc>
              </a:tr>
              <a:tr h="47751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 smtClean="0">
                          <a:effectLst/>
                        </a:rPr>
                        <a:t>Ordinal</a:t>
                      </a:r>
                      <a:endParaRPr lang="en-US" sz="3200" dirty="0">
                        <a:effectLst/>
                        <a:latin typeface="Times New Roman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</a:tr>
              <a:tr h="47751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Nominal</a:t>
                      </a:r>
                      <a:endParaRPr lang="en-US" sz="3200" dirty="0">
                        <a:effectLst/>
                        <a:latin typeface="Times New Roman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</a:tr>
              <a:tr h="47751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 smtClean="0">
                          <a:effectLst/>
                        </a:rPr>
                        <a:t>Interval</a:t>
                      </a:r>
                      <a:endParaRPr lang="en-US" sz="3200" dirty="0">
                        <a:effectLst/>
                        <a:latin typeface="Times New Roman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</a:tr>
              <a:tr h="47751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 smtClean="0">
                          <a:effectLst/>
                        </a:rPr>
                        <a:t>Ratio</a:t>
                      </a:r>
                      <a:endParaRPr lang="en-US" sz="3200" dirty="0">
                        <a:effectLst/>
                        <a:latin typeface="Times New Roman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</a:tr>
              <a:tr h="47751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Ratio</a:t>
                      </a:r>
                      <a:endParaRPr lang="en-US" sz="3200" dirty="0">
                        <a:effectLst/>
                        <a:latin typeface="Times New Roman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</a:tr>
              <a:tr h="47751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Ratio</a:t>
                      </a:r>
                      <a:endParaRPr lang="en-US" sz="3200" dirty="0">
                        <a:effectLst/>
                        <a:latin typeface="Times New Roman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</a:tr>
              <a:tr h="47751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Ratio</a:t>
                      </a:r>
                      <a:endParaRPr lang="en-US" sz="3200" dirty="0">
                        <a:effectLst/>
                        <a:latin typeface="Times New Roman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4915418"/>
              </p:ext>
            </p:extLst>
          </p:nvPr>
        </p:nvGraphicFramePr>
        <p:xfrm>
          <a:off x="9187739" y="2126260"/>
          <a:ext cx="2228850" cy="390912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228850"/>
              </a:tblGrid>
              <a:tr h="348261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smtClean="0">
                          <a:effectLst/>
                          <a:latin typeface="+mn-lt"/>
                          <a:ea typeface="+mn-ea"/>
                          <a:cs typeface="+mn-cs"/>
                        </a:rPr>
                        <a:t>Visual</a:t>
                      </a:r>
                      <a:r>
                        <a:rPr lang="en-US" sz="2000" baseline="0" dirty="0" smtClean="0">
                          <a:effectLst/>
                          <a:latin typeface="+mn-lt"/>
                          <a:ea typeface="+mn-ea"/>
                          <a:cs typeface="+mn-cs"/>
                        </a:rPr>
                        <a:t> Variables I can use</a:t>
                      </a:r>
                      <a:endParaRPr lang="en-US" sz="2400" dirty="0">
                        <a:effectLst/>
                        <a:latin typeface="Times New Roman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>
                    <a:solidFill>
                      <a:schemeClr val="tx2">
                        <a:lumMod val="50000"/>
                      </a:schemeClr>
                    </a:solidFill>
                  </a:tcPr>
                </a:tc>
              </a:tr>
              <a:tr h="47136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 smtClean="0">
                          <a:effectLst/>
                        </a:rPr>
                        <a:t>P, S, V,</a:t>
                      </a:r>
                      <a:r>
                        <a:rPr lang="en-US" sz="2800" baseline="0" dirty="0" smtClean="0">
                          <a:effectLst/>
                        </a:rPr>
                        <a:t> T</a:t>
                      </a:r>
                      <a:endParaRPr lang="en-US" sz="3200" dirty="0">
                        <a:effectLst/>
                        <a:latin typeface="Times New Roman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</a:tr>
              <a:tr h="471360">
                <a:tc>
                  <a:txBody>
                    <a:bodyPr/>
                    <a:lstStyle/>
                    <a:p>
                      <a:pPr marL="0" marR="0" indent="0" algn="ctr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 smtClean="0">
                          <a:effectLst/>
                        </a:rPr>
                        <a:t>P, S, V,</a:t>
                      </a:r>
                      <a:r>
                        <a:rPr lang="en-US" sz="2400" baseline="0" dirty="0" smtClean="0">
                          <a:effectLst/>
                        </a:rPr>
                        <a:t> T, C, O, S</a:t>
                      </a:r>
                      <a:endParaRPr lang="en-US" sz="2800" dirty="0" smtClean="0">
                        <a:effectLst/>
                        <a:latin typeface="Times New Roman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</a:tr>
              <a:tr h="47136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 smtClean="0">
                          <a:effectLst/>
                        </a:rPr>
                        <a:t>P, S, V</a:t>
                      </a:r>
                      <a:endParaRPr lang="en-US" sz="3200" dirty="0">
                        <a:effectLst/>
                        <a:latin typeface="Times New Roman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</a:tr>
              <a:tr h="47136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 smtClean="0">
                          <a:effectLst/>
                        </a:rPr>
                        <a:t>P, S, V</a:t>
                      </a:r>
                      <a:endParaRPr lang="en-US" sz="3200" dirty="0">
                        <a:effectLst/>
                        <a:latin typeface="Times New Roman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</a:tr>
              <a:tr h="47136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 smtClean="0">
                          <a:effectLst/>
                        </a:rPr>
                        <a:t>P, S, V</a:t>
                      </a:r>
                      <a:endParaRPr lang="en-US" sz="3200" dirty="0">
                        <a:effectLst/>
                        <a:latin typeface="Times New Roman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</a:tr>
              <a:tr h="47136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 smtClean="0">
                          <a:effectLst/>
                        </a:rPr>
                        <a:t>P, S, V</a:t>
                      </a:r>
                      <a:endParaRPr lang="en-US" sz="3200" dirty="0">
                        <a:effectLst/>
                        <a:latin typeface="Times New Roman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</a:tr>
              <a:tr h="47136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 smtClean="0">
                          <a:effectLst/>
                        </a:rPr>
                        <a:t>P, S, V</a:t>
                      </a:r>
                      <a:endParaRPr lang="en-US" sz="3200" dirty="0">
                        <a:effectLst/>
                        <a:latin typeface="Times New Roman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  <p:cxnSp>
        <p:nvCxnSpPr>
          <p:cNvPr id="7" name="Straight Arrow Connector 6"/>
          <p:cNvCxnSpPr/>
          <p:nvPr/>
        </p:nvCxnSpPr>
        <p:spPr>
          <a:xfrm>
            <a:off x="5340771" y="3012356"/>
            <a:ext cx="76471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5340771" y="3450506"/>
            <a:ext cx="76471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5340771" y="3921993"/>
            <a:ext cx="76471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5340770" y="4431580"/>
            <a:ext cx="76471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5354178" y="4869730"/>
            <a:ext cx="76471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5354178" y="5379318"/>
            <a:ext cx="76471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5354178" y="5860330"/>
            <a:ext cx="76471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8436432" y="3012356"/>
            <a:ext cx="76471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8436431" y="3474318"/>
            <a:ext cx="76471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8436431" y="3936280"/>
            <a:ext cx="76471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8436431" y="4431581"/>
            <a:ext cx="76471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8436431" y="4869731"/>
            <a:ext cx="76471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8436431" y="5379319"/>
            <a:ext cx="76471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8436431" y="5822230"/>
            <a:ext cx="76471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89473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69E31811-AA25-284F-AEC6-50E97ABF9443}"/>
              </a:ext>
            </a:extLst>
          </p:cNvPr>
          <p:cNvSpPr/>
          <p:nvPr/>
        </p:nvSpPr>
        <p:spPr>
          <a:xfrm>
            <a:off x="-1" y="78831"/>
            <a:ext cx="12192000" cy="1120392"/>
          </a:xfrm>
          <a:prstGeom prst="rect">
            <a:avLst/>
          </a:prstGeom>
          <a:solidFill>
            <a:srgbClr val="AF0F21"/>
          </a:solidFill>
          <a:ln>
            <a:noFill/>
          </a:ln>
          <a:effec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AF0F21"/>
              </a:solidFill>
              <a:latin typeface="Noto Sans Condensed Medium" charset="0"/>
              <a:ea typeface="Noto Sans Condensed Medium" charset="0"/>
              <a:cs typeface="Noto Sans Condensed Medium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1F3DA1E7-0103-5948-8D95-9B0F90DDEB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1663" y="239668"/>
            <a:ext cx="11470336" cy="1025921"/>
          </a:xfrm>
        </p:spPr>
        <p:txBody>
          <a:bodyPr/>
          <a:lstStyle/>
          <a:p>
            <a:r>
              <a:rPr lang="en-US" dirty="0" smtClean="0">
                <a:latin typeface="Noto Sans Condensed Medium" charset="0"/>
                <a:ea typeface="Noto Sans Condensed Medium" charset="0"/>
                <a:cs typeface="Noto Sans Condensed Medium" charset="0"/>
              </a:rPr>
              <a:t>Step 3 : Representation </a:t>
            </a:r>
            <a:r>
              <a:rPr lang="en-US" sz="2400" dirty="0" smtClean="0">
                <a:latin typeface="Noto Sans Condensed Medium" charset="0"/>
                <a:ea typeface="Noto Sans Condensed Medium" charset="0"/>
                <a:cs typeface="Noto Sans Condensed Medium" charset="0"/>
              </a:rPr>
              <a:t>(5 Features in one visualization)</a:t>
            </a:r>
            <a:endParaRPr lang="en-US" dirty="0">
              <a:latin typeface="Noto Sans Condensed Medium" charset="0"/>
              <a:ea typeface="Noto Sans Condensed Medium" charset="0"/>
              <a:cs typeface="Noto Sans Condensed Medium" charset="0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628395"/>
              </p:ext>
            </p:extLst>
          </p:nvPr>
        </p:nvGraphicFramePr>
        <p:xfrm>
          <a:off x="481013" y="5018226"/>
          <a:ext cx="3401320" cy="1584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0660"/>
                <a:gridCol w="1700660"/>
              </a:tblGrid>
              <a:tr h="293942">
                <a:tc gridSpan="2">
                  <a:txBody>
                    <a:bodyPr/>
                    <a:lstStyle/>
                    <a:p>
                      <a:r>
                        <a:rPr lang="en-US" sz="2000" dirty="0" smtClean="0"/>
                        <a:t>Country</a:t>
                      </a:r>
                      <a:endParaRPr lang="en-US" sz="2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93942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Abstract</a:t>
                      </a:r>
                      <a:r>
                        <a:rPr lang="en-US" sz="2000" baseline="0" dirty="0" smtClean="0"/>
                        <a:t> Type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Nominal</a:t>
                      </a:r>
                      <a:endParaRPr lang="en-US" sz="2000" dirty="0"/>
                    </a:p>
                  </a:txBody>
                  <a:tcPr/>
                </a:tc>
              </a:tr>
              <a:tr h="293942">
                <a:tc>
                  <a:txBody>
                    <a:bodyPr/>
                    <a:lstStyle/>
                    <a:p>
                      <a:pPr marL="0" marR="0" indent="0" algn="l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smtClean="0"/>
                        <a:t>Visual Variable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Position</a:t>
                      </a:r>
                      <a:endParaRPr lang="en-US" sz="2000" dirty="0"/>
                    </a:p>
                  </a:txBody>
                  <a:tcPr/>
                </a:tc>
              </a:tr>
              <a:tr h="293942">
                <a:tc>
                  <a:txBody>
                    <a:bodyPr/>
                    <a:lstStyle/>
                    <a:p>
                      <a:pPr marL="0" marR="0" indent="0" algn="l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smtClean="0"/>
                        <a:t>Characteristic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Selective</a:t>
                      </a:r>
                      <a:endParaRPr lang="en-US" sz="2000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013" y="2977434"/>
            <a:ext cx="3401320" cy="2040792"/>
          </a:xfrm>
          <a:prstGeom prst="rect">
            <a:avLst/>
          </a:prstGeom>
        </p:spPr>
      </p:pic>
      <p:graphicFrame>
        <p:nvGraphicFramePr>
          <p:cNvPr id="24" name="Table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519403"/>
              </p:ext>
            </p:extLst>
          </p:nvPr>
        </p:nvGraphicFramePr>
        <p:xfrm>
          <a:off x="8263969" y="1436854"/>
          <a:ext cx="3430494" cy="18581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5247"/>
                <a:gridCol w="1715247"/>
              </a:tblGrid>
              <a:tr h="464547">
                <a:tc gridSpan="2">
                  <a:txBody>
                    <a:bodyPr/>
                    <a:lstStyle/>
                    <a:p>
                      <a:r>
                        <a:rPr lang="en-US" sz="2000" dirty="0" smtClean="0"/>
                        <a:t>Total women</a:t>
                      </a:r>
                      <a:r>
                        <a:rPr lang="en-US" sz="2000" baseline="0" dirty="0" smtClean="0"/>
                        <a:t> and </a:t>
                      </a:r>
                      <a:r>
                        <a:rPr lang="en-US" sz="2000" dirty="0" smtClean="0"/>
                        <a:t>men count</a:t>
                      </a:r>
                      <a:endParaRPr lang="en-US" sz="2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64547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Abstract</a:t>
                      </a:r>
                      <a:r>
                        <a:rPr lang="en-US" sz="2000" baseline="0" dirty="0" smtClean="0"/>
                        <a:t> Type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Ratio</a:t>
                      </a:r>
                      <a:endParaRPr lang="en-US" sz="2000" dirty="0"/>
                    </a:p>
                  </a:txBody>
                  <a:tcPr/>
                </a:tc>
              </a:tr>
              <a:tr h="464547">
                <a:tc>
                  <a:txBody>
                    <a:bodyPr/>
                    <a:lstStyle/>
                    <a:p>
                      <a:pPr marL="0" marR="0" indent="0" algn="l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smtClean="0"/>
                        <a:t>Visual Variable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Position, Color</a:t>
                      </a:r>
                      <a:endParaRPr lang="en-US" sz="2000" dirty="0"/>
                    </a:p>
                  </a:txBody>
                  <a:tcPr/>
                </a:tc>
              </a:tr>
              <a:tr h="464547">
                <a:tc>
                  <a:txBody>
                    <a:bodyPr/>
                    <a:lstStyle/>
                    <a:p>
                      <a:pPr marL="0" marR="0" indent="0" algn="l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smtClean="0"/>
                        <a:t>Characteristic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Associative</a:t>
                      </a:r>
                      <a:endParaRPr lang="en-US" sz="2000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/>
          <a:srcRect l="9698" r="8706"/>
          <a:stretch/>
        </p:blipFill>
        <p:spPr>
          <a:xfrm>
            <a:off x="4153545" y="1360060"/>
            <a:ext cx="3502617" cy="5176760"/>
          </a:xfrm>
          <a:prstGeom prst="rect">
            <a:avLst/>
          </a:prstGeom>
        </p:spPr>
      </p:pic>
      <p:sp>
        <p:nvSpPr>
          <p:cNvPr id="27" name="Rectangle 26"/>
          <p:cNvSpPr/>
          <p:nvPr/>
        </p:nvSpPr>
        <p:spPr>
          <a:xfrm>
            <a:off x="6066825" y="1617235"/>
            <a:ext cx="547582" cy="504712"/>
          </a:xfrm>
          <a:prstGeom prst="rect">
            <a:avLst/>
          </a:prstGeom>
          <a:noFill/>
          <a:ln w="57150"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6066824" y="2229334"/>
            <a:ext cx="547582" cy="504712"/>
          </a:xfrm>
          <a:prstGeom prst="rect">
            <a:avLst/>
          </a:prstGeom>
          <a:noFill/>
          <a:ln w="57150"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Arrow Connector 28"/>
          <p:cNvCxnSpPr/>
          <p:nvPr/>
        </p:nvCxnSpPr>
        <p:spPr>
          <a:xfrm>
            <a:off x="6609749" y="1844466"/>
            <a:ext cx="1668409" cy="2064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6609749" y="2439131"/>
            <a:ext cx="1668409" cy="2064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34" name="Table 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622565"/>
              </p:ext>
            </p:extLst>
          </p:nvPr>
        </p:nvGraphicFramePr>
        <p:xfrm>
          <a:off x="481013" y="1380493"/>
          <a:ext cx="3401320" cy="1584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0660"/>
                <a:gridCol w="1700660"/>
              </a:tblGrid>
              <a:tr h="293942">
                <a:tc gridSpan="2">
                  <a:txBody>
                    <a:bodyPr/>
                    <a:lstStyle/>
                    <a:p>
                      <a:r>
                        <a:rPr lang="en-US" sz="2000" dirty="0" smtClean="0"/>
                        <a:t>Rank</a:t>
                      </a:r>
                      <a:endParaRPr lang="en-US" sz="2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93942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Abstract</a:t>
                      </a:r>
                      <a:r>
                        <a:rPr lang="en-US" sz="2000" baseline="0" dirty="0" smtClean="0"/>
                        <a:t> Type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Ordinal</a:t>
                      </a:r>
                      <a:endParaRPr lang="en-US" sz="2000" dirty="0"/>
                    </a:p>
                  </a:txBody>
                  <a:tcPr/>
                </a:tc>
              </a:tr>
              <a:tr h="293942">
                <a:tc>
                  <a:txBody>
                    <a:bodyPr/>
                    <a:lstStyle/>
                    <a:p>
                      <a:pPr marL="0" marR="0" indent="0" algn="l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smtClean="0"/>
                        <a:t>Visual Variable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Position</a:t>
                      </a:r>
                      <a:endParaRPr lang="en-US" sz="2000" dirty="0"/>
                    </a:p>
                  </a:txBody>
                  <a:tcPr/>
                </a:tc>
              </a:tr>
              <a:tr h="293942">
                <a:tc>
                  <a:txBody>
                    <a:bodyPr/>
                    <a:lstStyle/>
                    <a:p>
                      <a:pPr marL="0" marR="0" indent="0" algn="l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smtClean="0"/>
                        <a:t>Characteristic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Order</a:t>
                      </a:r>
                      <a:endParaRPr lang="en-US" sz="20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37" name="Table 3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038302"/>
              </p:ext>
            </p:extLst>
          </p:nvPr>
        </p:nvGraphicFramePr>
        <p:xfrm>
          <a:off x="8278158" y="4023513"/>
          <a:ext cx="3430494" cy="18581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5247"/>
                <a:gridCol w="1715247"/>
              </a:tblGrid>
              <a:tr h="464547">
                <a:tc gridSpan="2">
                  <a:txBody>
                    <a:bodyPr/>
                    <a:lstStyle/>
                    <a:p>
                      <a:r>
                        <a:rPr lang="en-US" sz="2000" dirty="0" smtClean="0"/>
                        <a:t>Female Percent</a:t>
                      </a:r>
                      <a:endParaRPr lang="en-US" sz="2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64547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Abstract</a:t>
                      </a:r>
                      <a:r>
                        <a:rPr lang="en-US" sz="2000" baseline="0" dirty="0" smtClean="0"/>
                        <a:t> Type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Ratio</a:t>
                      </a:r>
                      <a:endParaRPr lang="en-US" sz="2000" dirty="0"/>
                    </a:p>
                  </a:txBody>
                  <a:tcPr/>
                </a:tc>
              </a:tr>
              <a:tr h="464547">
                <a:tc>
                  <a:txBody>
                    <a:bodyPr/>
                    <a:lstStyle/>
                    <a:p>
                      <a:pPr marL="0" marR="0" indent="0" algn="l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smtClean="0"/>
                        <a:t>Visual Variable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Size</a:t>
                      </a:r>
                      <a:endParaRPr lang="en-US" sz="2000" dirty="0"/>
                    </a:p>
                  </a:txBody>
                  <a:tcPr/>
                </a:tc>
              </a:tr>
              <a:tr h="464547">
                <a:tc>
                  <a:txBody>
                    <a:bodyPr/>
                    <a:lstStyle/>
                    <a:p>
                      <a:pPr marL="0" marR="0" indent="0" algn="l" defTabSz="60958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smtClean="0"/>
                        <a:t>Characteristic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Order</a:t>
                      </a:r>
                      <a:endParaRPr lang="en-US" sz="20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8" name="Rectangle 37"/>
          <p:cNvSpPr/>
          <p:nvPr/>
        </p:nvSpPr>
        <p:spPr>
          <a:xfrm>
            <a:off x="4504328" y="4280359"/>
            <a:ext cx="2795373" cy="1469511"/>
          </a:xfrm>
          <a:prstGeom prst="rect">
            <a:avLst/>
          </a:prstGeom>
          <a:noFill/>
          <a:ln w="57150"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Arrow Connector 38"/>
          <p:cNvCxnSpPr>
            <a:stCxn id="38" idx="3"/>
          </p:cNvCxnSpPr>
          <p:nvPr/>
        </p:nvCxnSpPr>
        <p:spPr>
          <a:xfrm flipV="1">
            <a:off x="7299701" y="5015114"/>
            <a:ext cx="978457" cy="1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09690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69E31811-AA25-284F-AEC6-50E97ABF9443}"/>
              </a:ext>
            </a:extLst>
          </p:cNvPr>
          <p:cNvSpPr/>
          <p:nvPr/>
        </p:nvSpPr>
        <p:spPr>
          <a:xfrm>
            <a:off x="-1" y="78831"/>
            <a:ext cx="12192000" cy="1120392"/>
          </a:xfrm>
          <a:prstGeom prst="rect">
            <a:avLst/>
          </a:prstGeom>
          <a:solidFill>
            <a:srgbClr val="AF0F21"/>
          </a:solidFill>
          <a:ln>
            <a:noFill/>
          </a:ln>
          <a:effec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AF0F21"/>
              </a:solidFill>
              <a:latin typeface="Noto Sans Condensed Medium" charset="0"/>
              <a:ea typeface="Noto Sans Condensed Medium" charset="0"/>
              <a:cs typeface="Noto Sans Condensed Medium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1F3DA1E7-0103-5948-8D95-9B0F90DDEB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1663" y="239668"/>
            <a:ext cx="11470336" cy="1025921"/>
          </a:xfrm>
        </p:spPr>
        <p:txBody>
          <a:bodyPr/>
          <a:lstStyle/>
          <a:p>
            <a:r>
              <a:rPr lang="en-US" dirty="0" smtClean="0">
                <a:latin typeface="Noto Sans Condensed Medium" charset="0"/>
                <a:ea typeface="Noto Sans Condensed Medium" charset="0"/>
                <a:cs typeface="Noto Sans Condensed Medium" charset="0"/>
              </a:rPr>
              <a:t>Step 3.1 : Color </a:t>
            </a:r>
            <a:r>
              <a:rPr lang="en-US" dirty="0">
                <a:latin typeface="Noto Sans Condensed Medium" charset="0"/>
                <a:ea typeface="Noto Sans Condensed Medium" charset="0"/>
                <a:cs typeface="Noto Sans Condensed Medium" charset="0"/>
              </a:rPr>
              <a:t>- </a:t>
            </a:r>
            <a:r>
              <a:rPr lang="en-US" dirty="0" err="1">
                <a:latin typeface="Noto Sans Condensed Medium" charset="0"/>
                <a:ea typeface="Noto Sans Condensed Medium" charset="0"/>
                <a:cs typeface="Noto Sans Condensed Medium" charset="0"/>
              </a:rPr>
              <a:t>Tufte</a:t>
            </a:r>
            <a:r>
              <a:rPr lang="en-US" dirty="0">
                <a:latin typeface="Noto Sans Condensed Medium" charset="0"/>
                <a:ea typeface="Noto Sans Condensed Medium" charset="0"/>
                <a:cs typeface="Noto Sans Condensed Medium" charset="0"/>
              </a:rPr>
              <a:t> Principles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21" y="1611520"/>
            <a:ext cx="5600700" cy="4841283"/>
          </a:xfrm>
          <a:prstGeom prst="rect">
            <a:avLst/>
          </a:prstGeom>
        </p:spPr>
      </p:pic>
      <p:sp>
        <p:nvSpPr>
          <p:cNvPr id="17" name="Text Placeholder 2">
            <a:extLst>
              <a:ext uri="{FF2B5EF4-FFF2-40B4-BE49-F238E27FC236}">
                <a16:creationId xmlns:a16="http://schemas.microsoft.com/office/drawing/2014/main" xmlns="" id="{1C543A99-1BB7-6942-93E2-EC5D7451EA9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60721" y="1851660"/>
            <a:ext cx="6789419" cy="5006340"/>
          </a:xfrm>
        </p:spPr>
        <p:txBody>
          <a:bodyPr/>
          <a:lstStyle/>
          <a:p>
            <a:pPr fontAlgn="base">
              <a:buFont typeface="Wingdings" charset="2"/>
              <a:buChar char="ü"/>
            </a:pPr>
            <a:r>
              <a:rPr lang="en-US" sz="3200" b="1" i="1" u="sng" dirty="0">
                <a:latin typeface="Noto Sans Condensed Medium" charset="0"/>
                <a:ea typeface="Noto Sans Condensed Medium" charset="0"/>
                <a:cs typeface="Noto Sans Condensed Medium" charset="0"/>
              </a:rPr>
              <a:t>Limit the use of bright colors</a:t>
            </a:r>
            <a:r>
              <a:rPr lang="en-US" sz="3200" dirty="0" smtClean="0">
                <a:latin typeface="Noto Sans Condensed Medium" charset="0"/>
                <a:ea typeface="Noto Sans Condensed Medium" charset="0"/>
                <a:cs typeface="Noto Sans Condensed Medium" charset="0"/>
              </a:rPr>
              <a:t>.</a:t>
            </a:r>
          </a:p>
          <a:p>
            <a:pPr marL="609585" lvl="1" indent="0" fontAlgn="base">
              <a:buNone/>
            </a:pPr>
            <a:r>
              <a:rPr lang="en-US" sz="2666" dirty="0">
                <a:latin typeface="Noto Sans Condensed Medium" charset="0"/>
                <a:ea typeface="Noto Sans Condensed Medium" charset="0"/>
                <a:cs typeface="Noto Sans Condensed Medium" charset="0"/>
              </a:rPr>
              <a:t>Small bright areas, dull </a:t>
            </a:r>
            <a:r>
              <a:rPr lang="en-US" sz="2666" dirty="0" smtClean="0">
                <a:latin typeface="Noto Sans Condensed Medium" charset="0"/>
                <a:ea typeface="Noto Sans Condensed Medium" charset="0"/>
                <a:cs typeface="Noto Sans Condensed Medium" charset="0"/>
              </a:rPr>
              <a:t>backgrounds</a:t>
            </a:r>
          </a:p>
          <a:p>
            <a:pPr fontAlgn="base">
              <a:buFont typeface="Wingdings" charset="2"/>
              <a:buChar char="ü"/>
            </a:pPr>
            <a:r>
              <a:rPr lang="en-US" sz="3200" b="1" i="1" u="sng" dirty="0">
                <a:latin typeface="Noto Sans Condensed Medium" charset="0"/>
                <a:ea typeface="Noto Sans Condensed Medium" charset="0"/>
                <a:cs typeface="Noto Sans Condensed Medium" charset="0"/>
              </a:rPr>
              <a:t>Use the colors found in nature</a:t>
            </a:r>
            <a:r>
              <a:rPr lang="en-US" sz="3200" dirty="0" smtClean="0">
                <a:latin typeface="Noto Sans Condensed Medium" charset="0"/>
                <a:ea typeface="Noto Sans Condensed Medium" charset="0"/>
                <a:cs typeface="Noto Sans Condensed Medium" charset="0"/>
              </a:rPr>
              <a:t>.</a:t>
            </a:r>
            <a:endParaRPr lang="en-US" sz="3200" dirty="0">
              <a:latin typeface="Noto Sans Condensed Medium" charset="0"/>
              <a:ea typeface="Noto Sans Condensed Medium" charset="0"/>
              <a:cs typeface="Noto Sans Condensed Medium" charset="0"/>
            </a:endParaRPr>
          </a:p>
          <a:p>
            <a:pPr marL="609585" lvl="1" indent="0" fontAlgn="base">
              <a:buNone/>
            </a:pPr>
            <a:r>
              <a:rPr lang="en-US" sz="2666" dirty="0">
                <a:latin typeface="Noto Sans Condensed Medium" charset="0"/>
                <a:ea typeface="Noto Sans Condensed Medium" charset="0"/>
                <a:cs typeface="Noto Sans Condensed Medium" charset="0"/>
              </a:rPr>
              <a:t>Familiar, naturally </a:t>
            </a:r>
            <a:r>
              <a:rPr lang="en-US" sz="2666" dirty="0" smtClean="0">
                <a:latin typeface="Noto Sans Condensed Medium" charset="0"/>
                <a:ea typeface="Noto Sans Condensed Medium" charset="0"/>
                <a:cs typeface="Noto Sans Condensed Medium" charset="0"/>
              </a:rPr>
              <a:t>harmonious</a:t>
            </a:r>
          </a:p>
          <a:p>
            <a:pPr fontAlgn="base">
              <a:buFont typeface="Wingdings" charset="2"/>
              <a:buChar char="ü"/>
            </a:pPr>
            <a:r>
              <a:rPr lang="en-US" sz="3200" b="1" i="1" u="sng" dirty="0">
                <a:latin typeface="Noto Sans Condensed Medium" charset="0"/>
                <a:ea typeface="Noto Sans Condensed Medium" charset="0"/>
                <a:cs typeface="Noto Sans Condensed Medium" charset="0"/>
              </a:rPr>
              <a:t>Use grayed colors for </a:t>
            </a:r>
            <a:r>
              <a:rPr lang="en-US" sz="3200" b="1" i="1" u="sng" dirty="0" smtClean="0">
                <a:latin typeface="Noto Sans Condensed Medium" charset="0"/>
                <a:ea typeface="Noto Sans Condensed Medium" charset="0"/>
                <a:cs typeface="Noto Sans Condensed Medium" charset="0"/>
              </a:rPr>
              <a:t>backgrounds</a:t>
            </a:r>
            <a:endParaRPr lang="en-US" sz="3200" dirty="0">
              <a:latin typeface="Noto Sans Condensed Medium" charset="0"/>
              <a:ea typeface="Noto Sans Condensed Medium" charset="0"/>
              <a:cs typeface="Noto Sans Condensed Medium" charset="0"/>
            </a:endParaRPr>
          </a:p>
          <a:p>
            <a:pPr marL="609585" lvl="1" indent="0" fontAlgn="base">
              <a:buNone/>
            </a:pPr>
            <a:r>
              <a:rPr lang="en-US" sz="2666" dirty="0">
                <a:latin typeface="Noto Sans Condensed Medium" charset="0"/>
                <a:ea typeface="Noto Sans Condensed Medium" charset="0"/>
                <a:cs typeface="Noto Sans Condensed Medium" charset="0"/>
              </a:rPr>
              <a:t>Quiet, </a:t>
            </a:r>
            <a:r>
              <a:rPr lang="en-US" sz="2666" dirty="0" smtClean="0">
                <a:latin typeface="Noto Sans Condensed Medium" charset="0"/>
                <a:ea typeface="Noto Sans Condensed Medium" charset="0"/>
                <a:cs typeface="Noto Sans Condensed Medium" charset="0"/>
              </a:rPr>
              <a:t>versatile</a:t>
            </a:r>
          </a:p>
          <a:p>
            <a:pPr fontAlgn="base">
              <a:buFont typeface="Wingdings" charset="2"/>
              <a:buChar char="ü"/>
            </a:pPr>
            <a:r>
              <a:rPr lang="en-US" sz="3200" b="1" i="1" u="sng" dirty="0">
                <a:latin typeface="Noto Sans Condensed Medium" charset="0"/>
                <a:ea typeface="Noto Sans Condensed Medium" charset="0"/>
                <a:cs typeface="Noto Sans Condensed Medium" charset="0"/>
              </a:rPr>
              <a:t>Create color </a:t>
            </a:r>
            <a:r>
              <a:rPr lang="en-US" sz="3200" b="1" i="1" u="sng" dirty="0" smtClean="0">
                <a:latin typeface="Noto Sans Condensed Medium" charset="0"/>
                <a:ea typeface="Noto Sans Condensed Medium" charset="0"/>
                <a:cs typeface="Noto Sans Condensed Medium" charset="0"/>
              </a:rPr>
              <a:t>unity</a:t>
            </a:r>
            <a:endParaRPr lang="en-US" sz="3200" dirty="0">
              <a:latin typeface="Noto Sans Condensed Medium" charset="0"/>
              <a:ea typeface="Noto Sans Condensed Medium" charset="0"/>
              <a:cs typeface="Noto Sans Condensed Medium" charset="0"/>
            </a:endParaRPr>
          </a:p>
          <a:p>
            <a:pPr marL="609585" lvl="1" indent="0" fontAlgn="base">
              <a:buNone/>
            </a:pPr>
            <a:r>
              <a:rPr lang="en-US" sz="2666" dirty="0">
                <a:latin typeface="Noto Sans Condensed Medium" charset="0"/>
                <a:ea typeface="Noto Sans Condensed Medium" charset="0"/>
                <a:cs typeface="Noto Sans Condensed Medium" charset="0"/>
              </a:rPr>
              <a:t>Repeat, mingle, interweave</a:t>
            </a:r>
            <a:endParaRPr lang="en-US" sz="2666" dirty="0" smtClean="0">
              <a:latin typeface="Noto Sans Condensed Medium" charset="0"/>
              <a:ea typeface="Noto Sans Condensed Medium" charset="0"/>
              <a:cs typeface="Noto Sans Condensed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58919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8ED3127B-0F19-854A-B029-0108A0BA5534}"/>
              </a:ext>
            </a:extLst>
          </p:cNvPr>
          <p:cNvSpPr/>
          <p:nvPr/>
        </p:nvSpPr>
        <p:spPr>
          <a:xfrm>
            <a:off x="0" y="177425"/>
            <a:ext cx="12192000" cy="808694"/>
          </a:xfrm>
          <a:prstGeom prst="rect">
            <a:avLst/>
          </a:prstGeom>
          <a:solidFill>
            <a:srgbClr val="AF0F21"/>
          </a:solidFill>
          <a:ln>
            <a:noFill/>
          </a:ln>
          <a:effec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AF0F21"/>
              </a:solidFill>
              <a:latin typeface="Noto Sans Condensed Medium" charset="0"/>
              <a:ea typeface="Noto Sans Condensed Medium" charset="0"/>
              <a:cs typeface="Noto Sans Condensed Medium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9631B528-DDEA-644D-8EFC-F4500C805C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750" y="177425"/>
            <a:ext cx="10972800" cy="1025921"/>
          </a:xfrm>
        </p:spPr>
        <p:txBody>
          <a:bodyPr/>
          <a:lstStyle/>
          <a:p>
            <a:r>
              <a:rPr lang="en-US" sz="4800" dirty="0">
                <a:latin typeface="Noto Sans Condensed Medium" charset="0"/>
                <a:ea typeface="Noto Sans Condensed Medium" charset="0"/>
                <a:cs typeface="Noto Sans Condensed Medium" charset="0"/>
              </a:rPr>
              <a:t>Step </a:t>
            </a:r>
            <a:r>
              <a:rPr lang="en-US" sz="4800" dirty="0" smtClean="0">
                <a:latin typeface="Noto Sans Condensed Medium" charset="0"/>
                <a:ea typeface="Noto Sans Condensed Medium" charset="0"/>
                <a:cs typeface="Noto Sans Condensed Medium" charset="0"/>
              </a:rPr>
              <a:t>4 </a:t>
            </a:r>
            <a:r>
              <a:rPr lang="en-US" sz="4800" dirty="0">
                <a:latin typeface="Noto Sans Condensed Medium" charset="0"/>
                <a:ea typeface="Noto Sans Condensed Medium" charset="0"/>
                <a:cs typeface="Noto Sans Condensed Medium" charset="0"/>
              </a:rPr>
              <a:t>: P</a:t>
            </a:r>
            <a:r>
              <a:rPr lang="en-US" sz="4800" dirty="0" smtClean="0">
                <a:latin typeface="Noto Sans Condensed Medium" charset="0"/>
                <a:ea typeface="Noto Sans Condensed Medium" charset="0"/>
                <a:cs typeface="Noto Sans Condensed Medium" charset="0"/>
              </a:rPr>
              <a:t>resentation</a:t>
            </a:r>
            <a:endParaRPr lang="en-US" sz="4800" dirty="0">
              <a:latin typeface="Noto Sans Condensed Medium" charset="0"/>
              <a:ea typeface="Noto Sans Condensed Medium" charset="0"/>
              <a:cs typeface="Noto Sans Condensed Medium" charset="0"/>
            </a:endParaRPr>
          </a:p>
        </p:txBody>
      </p:sp>
      <p:pic>
        <p:nvPicPr>
          <p:cNvPr id="10" name="presen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731982" y="2292850"/>
            <a:ext cx="7047642" cy="3836744"/>
          </a:xfrm>
          <a:prstGeom prst="rect">
            <a:avLst/>
          </a:prstGeom>
        </p:spPr>
      </p:pic>
      <p:sp>
        <p:nvSpPr>
          <p:cNvPr id="13" name="Content Placeholder 2">
            <a:extLst>
              <a:ext uri="{FF2B5EF4-FFF2-40B4-BE49-F238E27FC236}">
                <a16:creationId xmlns:a16="http://schemas.microsoft.com/office/drawing/2014/main" xmlns="" id="{EC3D09DD-0FD1-5F4F-B294-179555CCD0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2927" y="1076701"/>
            <a:ext cx="12099073" cy="627528"/>
          </a:xfrm>
        </p:spPr>
        <p:txBody>
          <a:bodyPr/>
          <a:lstStyle/>
          <a:p>
            <a:pPr marL="0" indent="0" algn="just">
              <a:buNone/>
            </a:pPr>
            <a:r>
              <a:rPr lang="en-US" sz="2500" b="1" dirty="0" smtClean="0">
                <a:solidFill>
                  <a:srgbClr val="AF0E20"/>
                </a:solidFill>
                <a:latin typeface="Noto Sans SemiCondensed" charset="0"/>
                <a:ea typeface="Noto Sans SemiCondensed" charset="0"/>
                <a:cs typeface="Noto Sans SemiCondensed" charset="0"/>
              </a:rPr>
              <a:t>Ideal Platform: </a:t>
            </a:r>
            <a:r>
              <a:rPr lang="en-US" sz="2400" b="1" dirty="0" smtClean="0">
                <a:latin typeface="Noto Sans SemiCondensed SemiBold" charset="0"/>
                <a:ea typeface="Noto Sans SemiCondensed SemiBold" charset="0"/>
                <a:cs typeface="Noto Sans SemiCondensed SemiBold" charset="0"/>
              </a:rPr>
              <a:t>Desktop, Laptop and big screen supportive. Not Mobile friendly.</a:t>
            </a:r>
          </a:p>
        </p:txBody>
      </p:sp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053420"/>
              </p:ext>
            </p:extLst>
          </p:nvPr>
        </p:nvGraphicFramePr>
        <p:xfrm>
          <a:off x="222749" y="1665322"/>
          <a:ext cx="4326661" cy="1280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26661"/>
              </a:tblGrid>
              <a:tr h="393638"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Noto Sans Condensed Medium" charset="0"/>
                          <a:ea typeface="Noto Sans Condensed Medium" charset="0"/>
                          <a:cs typeface="Noto Sans Condensed Medium" charset="0"/>
                        </a:rPr>
                        <a:t>Spatial Context</a:t>
                      </a:r>
                      <a:endParaRPr lang="en-US" sz="2400" b="0" i="0" dirty="0">
                        <a:latin typeface="Noto Sans Condensed Medium" charset="0"/>
                        <a:ea typeface="Noto Sans Condensed Medium" charset="0"/>
                        <a:cs typeface="Noto Sans Condensed Medium" charset="0"/>
                      </a:endParaRPr>
                    </a:p>
                  </a:txBody>
                  <a:tcPr/>
                </a:tc>
              </a:tr>
              <a:tr h="752949">
                <a:tc>
                  <a:txBody>
                    <a:bodyPr/>
                    <a:lstStyle/>
                    <a:p>
                      <a:pPr algn="just"/>
                      <a:r>
                        <a:rPr lang="en-US" sz="2400" b="0" i="0" dirty="0" smtClean="0">
                          <a:latin typeface="Noto Sans Condensed Medium" charset="0"/>
                          <a:ea typeface="Noto Sans Condensed Medium" charset="0"/>
                          <a:cs typeface="Noto Sans Condensed Medium" charset="0"/>
                        </a:rPr>
                        <a:t>Multiple</a:t>
                      </a:r>
                      <a:r>
                        <a:rPr lang="en-US" sz="2400" b="0" i="0" baseline="0" dirty="0" smtClean="0">
                          <a:latin typeface="Noto Sans Condensed Medium" charset="0"/>
                          <a:ea typeface="Noto Sans Condensed Medium" charset="0"/>
                          <a:cs typeface="Noto Sans Condensed Medium" charset="0"/>
                        </a:rPr>
                        <a:t> views (197) in a fixed limited space</a:t>
                      </a:r>
                      <a:endParaRPr lang="en-US" sz="2400" b="0" i="0" dirty="0">
                        <a:latin typeface="Noto Sans Condensed Medium" charset="0"/>
                        <a:ea typeface="Noto Sans Condensed Medium" charset="0"/>
                        <a:cs typeface="Noto Sans Condensed Medium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7" name="Tab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7737953"/>
              </p:ext>
            </p:extLst>
          </p:nvPr>
        </p:nvGraphicFramePr>
        <p:xfrm>
          <a:off x="222748" y="3117642"/>
          <a:ext cx="4326661" cy="1645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26661"/>
              </a:tblGrid>
              <a:tr h="411507"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Noto Sans Condensed Medium" charset="0"/>
                          <a:ea typeface="Noto Sans Condensed Medium" charset="0"/>
                          <a:cs typeface="Noto Sans Condensed Medium" charset="0"/>
                        </a:rPr>
                        <a:t>Temporal</a:t>
                      </a:r>
                      <a:r>
                        <a:rPr lang="en-US" sz="2400" b="0" i="0" baseline="0" dirty="0" smtClean="0">
                          <a:latin typeface="Noto Sans Condensed Medium" charset="0"/>
                          <a:ea typeface="Noto Sans Condensed Medium" charset="0"/>
                          <a:cs typeface="Noto Sans Condensed Medium" charset="0"/>
                        </a:rPr>
                        <a:t> </a:t>
                      </a:r>
                      <a:r>
                        <a:rPr lang="en-US" sz="2400" b="0" i="0" dirty="0" smtClean="0">
                          <a:latin typeface="Noto Sans Condensed Medium" charset="0"/>
                          <a:ea typeface="Noto Sans Condensed Medium" charset="0"/>
                          <a:cs typeface="Noto Sans Condensed Medium" charset="0"/>
                        </a:rPr>
                        <a:t>Context</a:t>
                      </a:r>
                      <a:endParaRPr lang="en-US" sz="2400" b="0" i="0" dirty="0">
                        <a:latin typeface="Noto Sans Condensed Medium" charset="0"/>
                        <a:ea typeface="Noto Sans Condensed Medium" charset="0"/>
                        <a:cs typeface="Noto Sans Condensed Medium" charset="0"/>
                      </a:endParaRPr>
                    </a:p>
                  </a:txBody>
                  <a:tcPr/>
                </a:tc>
              </a:tr>
              <a:tr h="874531">
                <a:tc>
                  <a:txBody>
                    <a:bodyPr/>
                    <a:lstStyle/>
                    <a:p>
                      <a:pPr algn="just"/>
                      <a:r>
                        <a:rPr lang="en-US" sz="2400" b="0" i="0" dirty="0" smtClean="0">
                          <a:latin typeface="Noto Sans Condensed Medium" charset="0"/>
                          <a:ea typeface="Noto Sans Condensed Medium" charset="0"/>
                          <a:cs typeface="Noto Sans Condensed Medium" charset="0"/>
                        </a:rPr>
                        <a:t>Reduce Cognitive Effort</a:t>
                      </a:r>
                    </a:p>
                    <a:p>
                      <a:pPr algn="just"/>
                      <a:r>
                        <a:rPr lang="en-US" sz="2400" b="0" i="0" dirty="0" smtClean="0">
                          <a:latin typeface="Noto Sans Condensed Medium" charset="0"/>
                          <a:ea typeface="Noto Sans Condensed Medium" charset="0"/>
                          <a:cs typeface="Noto Sans Condensed Medium" charset="0"/>
                        </a:rPr>
                        <a:t>Filter</a:t>
                      </a:r>
                      <a:r>
                        <a:rPr lang="en-US" sz="2400" b="0" i="0" baseline="0" dirty="0" smtClean="0">
                          <a:latin typeface="Noto Sans Condensed Medium" charset="0"/>
                          <a:ea typeface="Noto Sans Condensed Medium" charset="0"/>
                          <a:cs typeface="Noto Sans Condensed Medium" charset="0"/>
                        </a:rPr>
                        <a:t>: specific tasks done in a short amount of time</a:t>
                      </a:r>
                      <a:endParaRPr lang="en-US" sz="2400" b="0" i="0" dirty="0">
                        <a:latin typeface="Noto Sans Condensed Medium" charset="0"/>
                        <a:ea typeface="Noto Sans Condensed Medium" charset="0"/>
                        <a:cs typeface="Noto Sans Condensed Medium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8" name="Tab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9634725"/>
              </p:ext>
            </p:extLst>
          </p:nvPr>
        </p:nvGraphicFramePr>
        <p:xfrm>
          <a:off x="222747" y="4935722"/>
          <a:ext cx="4326661" cy="12723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26661"/>
              </a:tblGrid>
              <a:tr h="426138"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Noto Sans Condensed Medium" charset="0"/>
                          <a:ea typeface="Noto Sans Condensed Medium" charset="0"/>
                          <a:cs typeface="Noto Sans Condensed Medium" charset="0"/>
                        </a:rPr>
                        <a:t>Temporal</a:t>
                      </a:r>
                      <a:r>
                        <a:rPr lang="en-US" sz="2400" b="0" i="0" baseline="0" dirty="0" smtClean="0">
                          <a:latin typeface="Noto Sans Condensed Medium" charset="0"/>
                          <a:ea typeface="Noto Sans Condensed Medium" charset="0"/>
                          <a:cs typeface="Noto Sans Condensed Medium" charset="0"/>
                        </a:rPr>
                        <a:t> </a:t>
                      </a:r>
                      <a:r>
                        <a:rPr lang="en-US" sz="2400" b="0" i="0" dirty="0" smtClean="0">
                          <a:latin typeface="Noto Sans Condensed Medium" charset="0"/>
                          <a:ea typeface="Noto Sans Condensed Medium" charset="0"/>
                          <a:cs typeface="Noto Sans Condensed Medium" charset="0"/>
                        </a:rPr>
                        <a:t>Context</a:t>
                      </a:r>
                      <a:endParaRPr lang="en-US" sz="2400" b="0" i="0" dirty="0">
                        <a:latin typeface="Noto Sans Condensed Medium" charset="0"/>
                        <a:ea typeface="Noto Sans Condensed Medium" charset="0"/>
                        <a:cs typeface="Noto Sans Condensed Medium" charset="0"/>
                      </a:endParaRPr>
                    </a:p>
                  </a:txBody>
                  <a:tcPr/>
                </a:tc>
              </a:tr>
              <a:tr h="815115">
                <a:tc>
                  <a:txBody>
                    <a:bodyPr/>
                    <a:lstStyle/>
                    <a:p>
                      <a:pPr algn="just"/>
                      <a:r>
                        <a:rPr lang="en-US" sz="2400" b="0" i="0" dirty="0" smtClean="0">
                          <a:latin typeface="Noto Sans Condensed Medium" charset="0"/>
                          <a:ea typeface="Noto Sans Condensed Medium" charset="0"/>
                          <a:cs typeface="Noto Sans Condensed Medium" charset="0"/>
                        </a:rPr>
                        <a:t>Higher degree</a:t>
                      </a:r>
                      <a:r>
                        <a:rPr lang="en-US" sz="2400" b="0" i="0" baseline="0" dirty="0" smtClean="0">
                          <a:latin typeface="Noto Sans Condensed Medium" charset="0"/>
                          <a:ea typeface="Noto Sans Condensed Medium" charset="0"/>
                          <a:cs typeface="Noto Sans Condensed Medium" charset="0"/>
                        </a:rPr>
                        <a:t> of freedom</a:t>
                      </a:r>
                      <a:endParaRPr lang="en-US" sz="2400" b="0" i="0" dirty="0">
                        <a:latin typeface="Noto Sans Condensed Medium" charset="0"/>
                        <a:ea typeface="Noto Sans Condensed Medium" charset="0"/>
                        <a:cs typeface="Noto Sans Condensed Medium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9" name="Table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7328540"/>
              </p:ext>
            </p:extLst>
          </p:nvPr>
        </p:nvGraphicFramePr>
        <p:xfrm>
          <a:off x="4731982" y="1665322"/>
          <a:ext cx="7209006" cy="47751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704677"/>
                <a:gridCol w="5504329"/>
              </a:tblGrid>
              <a:tr h="47751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dirty="0" smtClean="0">
                          <a:effectLst/>
                          <a:latin typeface="Noto Sans Condensed Medium" charset="0"/>
                          <a:ea typeface="Noto Sans Condensed Medium" charset="0"/>
                          <a:cs typeface="Noto Sans Condensed Medium" charset="0"/>
                        </a:rPr>
                        <a:t>Layout</a:t>
                      </a:r>
                      <a:endParaRPr lang="en-US" sz="2400" b="0" i="0" dirty="0">
                        <a:effectLst/>
                        <a:latin typeface="Noto Sans Condensed Medium" charset="0"/>
                        <a:ea typeface="Noto Sans Condensed Medium" charset="0"/>
                        <a:cs typeface="Noto Sans Condensed Medium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dirty="0" smtClean="0">
                          <a:effectLst/>
                          <a:latin typeface="Noto Sans Condensed Medium" charset="0"/>
                          <a:ea typeface="Noto Sans Condensed Medium" charset="0"/>
                          <a:cs typeface="Noto Sans Condensed Medium" charset="0"/>
                        </a:rPr>
                        <a:t>Clustered</a:t>
                      </a:r>
                      <a:r>
                        <a:rPr lang="en-US" sz="2400" dirty="0" smtClean="0">
                          <a:effectLst/>
                          <a:latin typeface="Calibri" charset="0"/>
                          <a:ea typeface="Calibri" charset="0"/>
                          <a:cs typeface="Calibri" charset="0"/>
                        </a:rPr>
                        <a:t> Force Layout Bubble Chart</a:t>
                      </a:r>
                      <a:endParaRPr lang="en-US" sz="2400" dirty="0">
                        <a:effectLst/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193206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947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FU - WHITE Opening + Closing">
  <a:themeElements>
    <a:clrScheme name="SFU Colour Theme">
      <a:dk1>
        <a:srgbClr val="000000"/>
      </a:dk1>
      <a:lt1>
        <a:srgbClr val="FFFFFF"/>
      </a:lt1>
      <a:dk2>
        <a:srgbClr val="8C0E1C"/>
      </a:dk2>
      <a:lt2>
        <a:srgbClr val="F4F4F4"/>
      </a:lt2>
      <a:accent1>
        <a:srgbClr val="8A0E1C"/>
      </a:accent1>
      <a:accent2>
        <a:srgbClr val="997213"/>
      </a:accent2>
      <a:accent3>
        <a:srgbClr val="0B5C84"/>
      </a:accent3>
      <a:accent4>
        <a:srgbClr val="000000"/>
      </a:accent4>
      <a:accent5>
        <a:srgbClr val="414548"/>
      </a:accent5>
      <a:accent6>
        <a:srgbClr val="063E89"/>
      </a:accent6>
      <a:hlink>
        <a:srgbClr val="B17D18"/>
      </a:hlink>
      <a:folHlink>
        <a:srgbClr val="865F11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 wrap="none" anchor="t" anchorCtr="0">
        <a:spAutoFit/>
      </a:bodyPr>
      <a:lstStyle>
        <a:defPPr algn="l">
          <a:defRPr dirty="0" smtClean="0">
            <a:solidFill>
              <a:srgbClr val="AF0F2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SFU-Powerpoint-Template" id="{727E394B-4823-3F42-9E9E-498D176928DA}" vid="{C13019B0-D065-C548-B2E3-24F06C2B6F69}"/>
    </a:ext>
  </a:extLst>
</a:theme>
</file>

<file path=ppt/theme/theme2.xml><?xml version="1.0" encoding="utf-8"?>
<a:theme xmlns:a="http://schemas.openxmlformats.org/drawingml/2006/main" name="SFU - White w/ Background Theme">
  <a:themeElements>
    <a:clrScheme name="SFU Colour Palette">
      <a:dk1>
        <a:sysClr val="windowText" lastClr="000000"/>
      </a:dk1>
      <a:lt1>
        <a:sysClr val="window" lastClr="FFFFFF"/>
      </a:lt1>
      <a:dk2>
        <a:srgbClr val="8C0E1C"/>
      </a:dk2>
      <a:lt2>
        <a:srgbClr val="F4F4F4"/>
      </a:lt2>
      <a:accent1>
        <a:srgbClr val="8A0E1C"/>
      </a:accent1>
      <a:accent2>
        <a:srgbClr val="997213"/>
      </a:accent2>
      <a:accent3>
        <a:srgbClr val="0B5C84"/>
      </a:accent3>
      <a:accent4>
        <a:srgbClr val="000000"/>
      </a:accent4>
      <a:accent5>
        <a:srgbClr val="414548"/>
      </a:accent5>
      <a:accent6>
        <a:srgbClr val="063E89"/>
      </a:accent6>
      <a:hlink>
        <a:srgbClr val="B17D18"/>
      </a:hlink>
      <a:folHlink>
        <a:srgbClr val="865F11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SFU-Powerpoint-Template" id="{727E394B-4823-3F42-9E9E-498D176928DA}" vid="{8DA35012-0201-CD4F-82C2-7F131411EE52}"/>
    </a:ext>
  </a:extLst>
</a:theme>
</file>

<file path=ppt/theme/theme3.xml><?xml version="1.0" encoding="utf-8"?>
<a:theme xmlns:a="http://schemas.openxmlformats.org/drawingml/2006/main" name="SFU - White w/o Background Theme">
  <a:themeElements>
    <a:clrScheme name="SFU Colour Palette">
      <a:dk1>
        <a:sysClr val="windowText" lastClr="000000"/>
      </a:dk1>
      <a:lt1>
        <a:sysClr val="window" lastClr="FFFFFF"/>
      </a:lt1>
      <a:dk2>
        <a:srgbClr val="8C0E1C"/>
      </a:dk2>
      <a:lt2>
        <a:srgbClr val="F4F4F4"/>
      </a:lt2>
      <a:accent1>
        <a:srgbClr val="8A0E1C"/>
      </a:accent1>
      <a:accent2>
        <a:srgbClr val="997213"/>
      </a:accent2>
      <a:accent3>
        <a:srgbClr val="0B5C84"/>
      </a:accent3>
      <a:accent4>
        <a:srgbClr val="000000"/>
      </a:accent4>
      <a:accent5>
        <a:srgbClr val="414548"/>
      </a:accent5>
      <a:accent6>
        <a:srgbClr val="063E89"/>
      </a:accent6>
      <a:hlink>
        <a:srgbClr val="B17D18"/>
      </a:hlink>
      <a:folHlink>
        <a:srgbClr val="865F11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SFU-Powerpoint-Template" id="{727E394B-4823-3F42-9E9E-498D176928DA}" vid="{8DA35012-0201-CD4F-82C2-7F131411EE52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380</TotalTime>
  <Words>568</Words>
  <Application>Microsoft Macintosh PowerPoint</Application>
  <PresentationFormat>Widescreen</PresentationFormat>
  <Paragraphs>160</Paragraphs>
  <Slides>13</Slides>
  <Notes>1</Notes>
  <HiddenSlides>0</HiddenSlides>
  <MMClips>5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13</vt:i4>
      </vt:variant>
    </vt:vector>
  </HeadingPairs>
  <TitlesOfParts>
    <vt:vector size="29" baseType="lpstr">
      <vt:lpstr>Calibri</vt:lpstr>
      <vt:lpstr>DIN Alternate</vt:lpstr>
      <vt:lpstr>DIN Alternate Bold</vt:lpstr>
      <vt:lpstr>Helvetica</vt:lpstr>
      <vt:lpstr>Noto Sans Condensed</vt:lpstr>
      <vt:lpstr>Noto Sans Condensed Medium</vt:lpstr>
      <vt:lpstr>Noto Sans Condensed SemiBold</vt:lpstr>
      <vt:lpstr>Noto Sans SemiBold</vt:lpstr>
      <vt:lpstr>Noto Sans SemiCondensed</vt:lpstr>
      <vt:lpstr>Noto Sans SemiCondensed SemiBold</vt:lpstr>
      <vt:lpstr>Times New Roman</vt:lpstr>
      <vt:lpstr>Wingdings</vt:lpstr>
      <vt:lpstr>Arial</vt:lpstr>
      <vt:lpstr>SFU - WHITE Opening + Closing</vt:lpstr>
      <vt:lpstr>SFU - White w/ Background Theme</vt:lpstr>
      <vt:lpstr>SFU - White w/o Background Theme</vt:lpstr>
      <vt:lpstr>Who run the world? Visualizing the journey of female parliamentarians on global scale </vt:lpstr>
      <vt:lpstr>Video</vt:lpstr>
      <vt:lpstr>CMPT 767: Visualization (Fall 2019) – Final Project Design Process</vt:lpstr>
      <vt:lpstr>Purpose</vt:lpstr>
      <vt:lpstr>Step 1 : Understanding Data</vt:lpstr>
      <vt:lpstr>Step 2 : Visual Encoding (using Bertin Visual Variable)</vt:lpstr>
      <vt:lpstr>Step 3 : Representation (5 Features in one visualization)</vt:lpstr>
      <vt:lpstr>Step 3.1 : Color - Tufte Principles</vt:lpstr>
      <vt:lpstr>Step 4 : Presentation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69</cp:revision>
  <cp:lastPrinted>2019-03-04T03:28:20Z</cp:lastPrinted>
  <dcterms:created xsi:type="dcterms:W3CDTF">2018-03-21T22:33:25Z</dcterms:created>
  <dcterms:modified xsi:type="dcterms:W3CDTF">2019-11-29T07:43:21Z</dcterms:modified>
</cp:coreProperties>
</file>

<file path=docProps/thumbnail.jpeg>
</file>